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IBM Plex Sans KR SemiBold"/>
      <p:regular r:id="rId31"/>
      <p:bold r:id="rId32"/>
    </p:embeddedFont>
    <p:embeddedFont>
      <p:font typeface="IBM Plex Sans KR Medium"/>
      <p:regular r:id="rId33"/>
      <p:bold r:id="rId34"/>
    </p:embeddedFont>
    <p:embeddedFont>
      <p:font typeface="IBM Plex Sans KR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7" roundtripDataSignature="AMtx7mjm3BCNGm4zDdotbtI8NeIOKYz6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KR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BMPlexSansKRMedium-regular.fntdata"/><Relationship Id="rId10" Type="http://schemas.openxmlformats.org/officeDocument/2006/relationships/slide" Target="slides/slide5.xml"/><Relationship Id="rId32" Type="http://schemas.openxmlformats.org/officeDocument/2006/relationships/font" Target="fonts/IBMPlexSansKRSemiBold-bold.fntdata"/><Relationship Id="rId13" Type="http://schemas.openxmlformats.org/officeDocument/2006/relationships/slide" Target="slides/slide8.xml"/><Relationship Id="rId35" Type="http://schemas.openxmlformats.org/officeDocument/2006/relationships/font" Target="fonts/IBMPlexSansKR-regular.fntdata"/><Relationship Id="rId12" Type="http://schemas.openxmlformats.org/officeDocument/2006/relationships/slide" Target="slides/slide7.xml"/><Relationship Id="rId34" Type="http://schemas.openxmlformats.org/officeDocument/2006/relationships/font" Target="fonts/IBMPlexSansKRMedium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IBMPlexSansK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2dd46bdb4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2dd46bdb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일반적인 좌표사이의 거리를 구하는 공식이 아닌, 지구와 같이 둥근 지점에서의 최단거리를 구할 때 사용하는 하버사인공식을 사용하여 인접 역,버스,학교의 개수를 계산하였다.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아파트로부터 800m내에 지하철, 버스정류장, 학교가 몇개 있는지를 피쳐로 추가하였다.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2dd46bdb4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2dd46bdb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test기간에 대한 금리 및 실거래가지수는 가장 최근6월의 금리 및 실거래가지수를 이용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3283b40c0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3283b40c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68b116b6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668b116b66_1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68b116b66_1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68b116b6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2dd46bdb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b2dd46bdb4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2dd46bdb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기본적인 모델학습 방식과 더불어 다양한 모델 학습방식을 이용하여 검증 및 결과를 비교하였음.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b2dd46bdb4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3283b40c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최종적으로 전체를 이용하여 학습하고 검증셋을 2023년 1~6월로 두고 lgbm을 사용했을 떄가 가장 좋은 성능을 보임. </a:t>
            </a:r>
            <a:endParaRPr/>
          </a:p>
        </p:txBody>
      </p:sp>
      <p:sp>
        <p:nvSpPr>
          <p:cNvPr id="404" name="Google Shape;404;g2b3283b40c0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2dd46d00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최종적으로 전체를 이용하여 학습하고 검증셋을 2023년 1~6월로 두고 lgbm을 사용했을 떄가 가장 좋은 성능을 보임. </a:t>
            </a:r>
            <a:endParaRPr/>
          </a:p>
        </p:txBody>
      </p:sp>
      <p:sp>
        <p:nvSpPr>
          <p:cNvPr id="414" name="Google Shape;414;g2b2dd46d001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2dd46d00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곱한걸 제출 =&gt; 점수가 잘 나왔다 =&gt; 근거자료ㅈ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b2dd46d001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2dd46d001_1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b2dd46d00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리더보드가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68b116b66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668b116b66_1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2dd46bdb4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b2dd46bdb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2dd46bdb4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b2dd46bdb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2dd46bdb4_2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2dd46bdb4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2dd46bdb4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b2dd46bdb4_2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68b116b66_1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68b116b6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일반적으로 생각할 수 있는 아파트 가격에 영향을 끼칠 것 같은 요인들과, 선행연구들로부터 다양한 요인을 조사하여, 해당 변수를 위주로 실거래가 평균을 확인하였다.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아파트 가격변동에 영향을 미치는 요인 분석 - 석사학위논문 - 윤은희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2dd46d00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b2dd46d001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2dd46d001_1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2dd46d001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2dd46bdb4_1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2dd46bdb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b3283b40c0_0_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2b3283b40c0_0_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2b3283b40c0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b3283b40c0_0_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2b3283b40c0_0_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2b3283b40c0_0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b3283b40c0_0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3283b40c0_0_47"/>
          <p:cNvSpPr txBox="1"/>
          <p:nvPr>
            <p:ph type="title"/>
          </p:nvPr>
        </p:nvSpPr>
        <p:spPr>
          <a:xfrm>
            <a:off x="0" y="627534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Google Shape;52;g2b3283b40c0_0_47"/>
          <p:cNvSpPr txBox="1"/>
          <p:nvPr>
            <p:ph idx="1" type="body"/>
          </p:nvPr>
        </p:nvSpPr>
        <p:spPr>
          <a:xfrm>
            <a:off x="0" y="1203598"/>
            <a:ext cx="914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b3283b40c0_0_50"/>
          <p:cNvSpPr txBox="1"/>
          <p:nvPr>
            <p:ph type="title"/>
          </p:nvPr>
        </p:nvSpPr>
        <p:spPr>
          <a:xfrm>
            <a:off x="1619672" y="0"/>
            <a:ext cx="7524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3283b40c0_0_52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7" name="Google Shape;57;g2b3283b40c0_0_52"/>
          <p:cNvSpPr/>
          <p:nvPr/>
        </p:nvSpPr>
        <p:spPr>
          <a:xfrm>
            <a:off x="565878" y="1176692"/>
            <a:ext cx="1871700" cy="30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b3283b40c0_0_52"/>
          <p:cNvSpPr/>
          <p:nvPr/>
        </p:nvSpPr>
        <p:spPr>
          <a:xfrm>
            <a:off x="2612855" y="1176061"/>
            <a:ext cx="1871700" cy="30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2b3283b40c0_0_52"/>
          <p:cNvSpPr/>
          <p:nvPr/>
        </p:nvSpPr>
        <p:spPr>
          <a:xfrm>
            <a:off x="4659832" y="1175430"/>
            <a:ext cx="1871700" cy="3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2b3283b40c0_0_52"/>
          <p:cNvSpPr/>
          <p:nvPr/>
        </p:nvSpPr>
        <p:spPr>
          <a:xfrm>
            <a:off x="6706810" y="1174799"/>
            <a:ext cx="1871700" cy="305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2b3283b40c0_0_52"/>
          <p:cNvSpPr/>
          <p:nvPr>
            <p:ph idx="2" type="pic"/>
          </p:nvPr>
        </p:nvSpPr>
        <p:spPr>
          <a:xfrm>
            <a:off x="825475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g2b3283b40c0_0_52"/>
          <p:cNvSpPr/>
          <p:nvPr>
            <p:ph idx="3" type="pic"/>
          </p:nvPr>
        </p:nvSpPr>
        <p:spPr>
          <a:xfrm>
            <a:off x="6966407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" name="Google Shape;63;g2b3283b40c0_0_52"/>
          <p:cNvSpPr/>
          <p:nvPr>
            <p:ph idx="4" type="pic"/>
          </p:nvPr>
        </p:nvSpPr>
        <p:spPr>
          <a:xfrm>
            <a:off x="2872452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4" name="Google Shape;64;g2b3283b40c0_0_52"/>
          <p:cNvSpPr/>
          <p:nvPr>
            <p:ph idx="5" type="pic"/>
          </p:nvPr>
        </p:nvSpPr>
        <p:spPr>
          <a:xfrm>
            <a:off x="4919429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3283b40c0_0_63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3283b40c0_0_65"/>
          <p:cNvSpPr/>
          <p:nvPr>
            <p:ph idx="2" type="pic"/>
          </p:nvPr>
        </p:nvSpPr>
        <p:spPr>
          <a:xfrm>
            <a:off x="2426012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" name="Google Shape;70;g2b3283b40c0_0_65"/>
          <p:cNvSpPr/>
          <p:nvPr>
            <p:ph idx="3" type="pic"/>
          </p:nvPr>
        </p:nvSpPr>
        <p:spPr>
          <a:xfrm>
            <a:off x="553804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1" name="Google Shape;71;g2b3283b40c0_0_65"/>
          <p:cNvSpPr/>
          <p:nvPr>
            <p:ph idx="4" type="pic"/>
          </p:nvPr>
        </p:nvSpPr>
        <p:spPr>
          <a:xfrm>
            <a:off x="4298220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3283b40c0_0_69"/>
          <p:cNvSpPr/>
          <p:nvPr>
            <p:ph idx="2" type="pic"/>
          </p:nvPr>
        </p:nvSpPr>
        <p:spPr>
          <a:xfrm>
            <a:off x="3059900" y="1"/>
            <a:ext cx="30243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g2b3283b40c0_0_69"/>
          <p:cNvSpPr/>
          <p:nvPr>
            <p:ph idx="3" type="pic"/>
          </p:nvPr>
        </p:nvSpPr>
        <p:spPr>
          <a:xfrm>
            <a:off x="4572100" y="2571750"/>
            <a:ext cx="15120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g2b3283b40c0_0_69"/>
          <p:cNvSpPr/>
          <p:nvPr>
            <p:ph idx="4" type="pic"/>
          </p:nvPr>
        </p:nvSpPr>
        <p:spPr>
          <a:xfrm>
            <a:off x="3059900" y="2571750"/>
            <a:ext cx="15120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3283b40c0_0_73"/>
          <p:cNvSpPr/>
          <p:nvPr>
            <p:ph idx="2" type="pic"/>
          </p:nvPr>
        </p:nvSpPr>
        <p:spPr>
          <a:xfrm>
            <a:off x="3563888" y="638650"/>
            <a:ext cx="4320600" cy="45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g2b3283b40c0_0_73"/>
          <p:cNvSpPr/>
          <p:nvPr>
            <p:ph idx="3" type="pic"/>
          </p:nvPr>
        </p:nvSpPr>
        <p:spPr>
          <a:xfrm>
            <a:off x="5635630" y="1"/>
            <a:ext cx="3508500" cy="433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b3283b40c0_0_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2b3283b40c0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rgbClr val="FDF1D2">
            <a:alpha val="49800"/>
          </a:srgbClr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3283b40c0_0_76"/>
          <p:cNvSpPr/>
          <p:nvPr/>
        </p:nvSpPr>
        <p:spPr>
          <a:xfrm>
            <a:off x="3203848" y="-2322"/>
            <a:ext cx="2700000" cy="1806344"/>
          </a:xfrm>
          <a:custGeom>
            <a:rect b="b" l="l" r="r" t="t"/>
            <a:pathLst>
              <a:path extrusionOk="0" h="1806344" w="2700000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2b3283b40c0_0_76"/>
          <p:cNvSpPr/>
          <p:nvPr/>
        </p:nvSpPr>
        <p:spPr>
          <a:xfrm>
            <a:off x="3746892" y="4331240"/>
            <a:ext cx="1650300" cy="8124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b3283b40c0_0_76"/>
          <p:cNvSpPr/>
          <p:nvPr/>
        </p:nvSpPr>
        <p:spPr>
          <a:xfrm>
            <a:off x="4041648" y="4493810"/>
            <a:ext cx="1060800" cy="5544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2b3283b40c0_0_76"/>
          <p:cNvSpPr/>
          <p:nvPr>
            <p:ph idx="2" type="pic"/>
          </p:nvPr>
        </p:nvSpPr>
        <p:spPr>
          <a:xfrm>
            <a:off x="3293848" y="1"/>
            <a:ext cx="2520000" cy="171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3283b40c0_0_81"/>
          <p:cNvSpPr/>
          <p:nvPr>
            <p:ph idx="2" type="pic"/>
          </p:nvPr>
        </p:nvSpPr>
        <p:spPr>
          <a:xfrm>
            <a:off x="0" y="-1"/>
            <a:ext cx="9144000" cy="271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3283b40c0_0_83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3283b40c0_0_85"/>
          <p:cNvSpPr/>
          <p:nvPr>
            <p:ph idx="2" type="pic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g2b3283b40c0_0_85"/>
          <p:cNvSpPr/>
          <p:nvPr>
            <p:ph idx="3" type="pic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g2b3283b40c0_0_85"/>
          <p:cNvSpPr/>
          <p:nvPr>
            <p:ph idx="4" type="pic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KBM-정애\014-Fullppt\PNG이미지\모니터.png" id="93" name="Google Shape;93;g2b3283b40c0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754" y="451443"/>
            <a:ext cx="3282039" cy="327243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b3283b40c0_0_89"/>
          <p:cNvSpPr/>
          <p:nvPr>
            <p:ph idx="2" type="pic"/>
          </p:nvPr>
        </p:nvSpPr>
        <p:spPr>
          <a:xfrm>
            <a:off x="1363708" y="584771"/>
            <a:ext cx="2991600" cy="20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g2b3283b40c0_0_89"/>
          <p:cNvSpPr/>
          <p:nvPr>
            <p:ph idx="3" type="pic"/>
          </p:nvPr>
        </p:nvSpPr>
        <p:spPr>
          <a:xfrm>
            <a:off x="4143454" y="1295867"/>
            <a:ext cx="3055800" cy="223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3283b40c0_0_93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pic>
        <p:nvPicPr>
          <p:cNvPr descr="D:\KBM-정애\014-Fullppt\PNG이미지\노트북.png" id="98" name="Google Shape;98;g2b3283b40c0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2499742"/>
            <a:ext cx="3600400" cy="18312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b3283b40c0_0_93"/>
          <p:cNvSpPr/>
          <p:nvPr>
            <p:ph idx="2" type="pic"/>
          </p:nvPr>
        </p:nvSpPr>
        <p:spPr>
          <a:xfrm>
            <a:off x="3753800" y="2764640"/>
            <a:ext cx="1711500" cy="124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3283b40c0_0_97"/>
          <p:cNvSpPr/>
          <p:nvPr>
            <p:ph idx="2" type="pic"/>
          </p:nvPr>
        </p:nvSpPr>
        <p:spPr>
          <a:xfrm>
            <a:off x="0" y="0"/>
            <a:ext cx="5076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3283b40c0_0_99"/>
          <p:cNvSpPr txBox="1"/>
          <p:nvPr>
            <p:ph idx="1" type="body"/>
          </p:nvPr>
        </p:nvSpPr>
        <p:spPr>
          <a:xfrm>
            <a:off x="242646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b="0" i="0" sz="405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3283b40c0_0_101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g2b3283b40c0_0_101"/>
          <p:cNvSpPr/>
          <p:nvPr/>
        </p:nvSpPr>
        <p:spPr>
          <a:xfrm>
            <a:off x="354008" y="1131589"/>
            <a:ext cx="2849700" cy="3649200"/>
          </a:xfrm>
          <a:prstGeom prst="roundRect">
            <a:avLst>
              <a:gd fmla="val 396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b3283b40c0_0_101"/>
          <p:cNvSpPr/>
          <p:nvPr/>
        </p:nvSpPr>
        <p:spPr>
          <a:xfrm>
            <a:off x="531932" y="1347500"/>
            <a:ext cx="108600" cy="32406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b3283b40c0_0_101"/>
          <p:cNvSpPr/>
          <p:nvPr/>
        </p:nvSpPr>
        <p:spPr>
          <a:xfrm rot="5400000">
            <a:off x="2592773" y="1238201"/>
            <a:ext cx="502200" cy="5022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b3283b40c0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2b3283b40c0_0_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2b3283b40c0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b3283b40c0_0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2b3283b40c0_0_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2b3283b40c0_0_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2b3283b40c0_0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b3283b40c0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2b3283b40c0_0_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b3283b40c0_0_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2b3283b40c0_0_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2b3283b40c0_0_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b3283b40c0_0_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2b3283b40c0_0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b3283b40c0_0_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2b3283b40c0_0_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2b3283b40c0_0_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2b3283b40c0_0_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2b3283b40c0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b3283b40c0_0_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2b3283b40c0_0_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3283b40c0_0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b3283b40c0_0_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2b3283b40c0_0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Relationship Id="rId4" Type="http://schemas.openxmlformats.org/officeDocument/2006/relationships/image" Target="../media/image4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Relationship Id="rId4" Type="http://schemas.openxmlformats.org/officeDocument/2006/relationships/image" Target="../media/image28.png"/><Relationship Id="rId5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kosis.kr/statHtml/statHtml.do?orgId=408&amp;tblId=DT_KAB_11672_S1" TargetMode="External"/><Relationship Id="rId4" Type="http://schemas.openxmlformats.org/officeDocument/2006/relationships/hyperlink" Target="https://data.seoul.go.kr/dataList/OA-20502/S/1/datasetView.do" TargetMode="External"/><Relationship Id="rId5" Type="http://schemas.openxmlformats.org/officeDocument/2006/relationships/hyperlink" Target="https://www.k-apt.go.kr/board/boardList.do?board_type=03" TargetMode="External"/><Relationship Id="rId6" Type="http://schemas.openxmlformats.org/officeDocument/2006/relationships/hyperlink" Target="https://ecos.bok.or.kr/#/" TargetMode="External"/><Relationship Id="rId7" Type="http://schemas.openxmlformats.org/officeDocument/2006/relationships/hyperlink" Target="https://data.seoul.go.kr/dataList/DT201013B022/S/2/datasetView.d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jpg"/><Relationship Id="rId4" Type="http://schemas.openxmlformats.org/officeDocument/2006/relationships/image" Target="../media/image21.jp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/>
          <p:nvPr/>
        </p:nvSpPr>
        <p:spPr>
          <a:xfrm>
            <a:off x="1492725" y="477675"/>
            <a:ext cx="6192600" cy="4665900"/>
          </a:xfrm>
          <a:prstGeom prst="rect">
            <a:avLst/>
          </a:prstGeom>
          <a:solidFill>
            <a:srgbClr val="E0666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"/>
          <p:cNvSpPr txBox="1"/>
          <p:nvPr>
            <p:ph type="title"/>
          </p:nvPr>
        </p:nvSpPr>
        <p:spPr>
          <a:xfrm>
            <a:off x="-12" y="1073909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90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House Price Prediction 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15" name="Google Shape;115;p1"/>
          <p:cNvSpPr txBox="1"/>
          <p:nvPr>
            <p:ph idx="1" type="body"/>
          </p:nvPr>
        </p:nvSpPr>
        <p:spPr>
          <a:xfrm>
            <a:off x="3524625" y="2396025"/>
            <a:ext cx="2128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 sz="1100">
                <a:solidFill>
                  <a:srgbClr val="3F3F3F"/>
                </a:solidFill>
              </a:rPr>
              <a:t>ML 4조</a:t>
            </a:r>
            <a:endParaRPr/>
          </a:p>
        </p:txBody>
      </p:sp>
      <p:pic>
        <p:nvPicPr>
          <p:cNvPr id="116" name="Google Shape;11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623" y="1964025"/>
            <a:ext cx="1866754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025" y="3360750"/>
            <a:ext cx="6150000" cy="178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2dd46bdb4_1_17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b2dd46bdb4_1_17"/>
          <p:cNvSpPr txBox="1"/>
          <p:nvPr/>
        </p:nvSpPr>
        <p:spPr>
          <a:xfrm>
            <a:off x="1992526" y="4742400"/>
            <a:ext cx="107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Subway</a:t>
            </a:r>
            <a:endParaRPr b="1" sz="1600"/>
          </a:p>
        </p:txBody>
      </p:sp>
      <p:sp>
        <p:nvSpPr>
          <p:cNvPr id="277" name="Google Shape;277;g2b2dd46bdb4_1_17"/>
          <p:cNvSpPr txBox="1"/>
          <p:nvPr/>
        </p:nvSpPr>
        <p:spPr>
          <a:xfrm>
            <a:off x="4328600" y="1420025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78" name="Google Shape;278;g2b2dd46bdb4_1_17"/>
          <p:cNvSpPr txBox="1"/>
          <p:nvPr/>
        </p:nvSpPr>
        <p:spPr>
          <a:xfrm>
            <a:off x="6543300" y="4638900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School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79" name="Google Shape;279;g2b2dd46bdb4_1_17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2-2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Feature Engineering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80" name="Google Shape;280;g2b2dd46bdb4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888" y="1983012"/>
            <a:ext cx="1421225" cy="14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b2dd46bdb4_1_17"/>
          <p:cNvSpPr/>
          <p:nvPr/>
        </p:nvSpPr>
        <p:spPr>
          <a:xfrm>
            <a:off x="2068400" y="251675"/>
            <a:ext cx="5324400" cy="4929300"/>
          </a:xfrm>
          <a:prstGeom prst="donut">
            <a:avLst>
              <a:gd fmla="val 1084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g2b2dd46bdb4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988" y="2965613"/>
            <a:ext cx="1829874" cy="18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b2dd46bdb4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400" y="2965623"/>
            <a:ext cx="1626700" cy="1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b2dd46bdb4_1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9877" y="-76086"/>
            <a:ext cx="1364224" cy="1364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과학&gt;하버사인 공식, 구 위의 최단거리를 구하려면" id="285" name="Google Shape;285;g2b2dd46bdb4_1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17236">
            <a:off x="6318838" y="726038"/>
            <a:ext cx="1421225" cy="14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b2dd46bdb4_1_17"/>
          <p:cNvSpPr txBox="1"/>
          <p:nvPr/>
        </p:nvSpPr>
        <p:spPr>
          <a:xfrm>
            <a:off x="6884113" y="1851125"/>
            <a:ext cx="209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Harversine Formula</a:t>
            </a:r>
            <a:endParaRPr b="1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2dd46bdb4_1_38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g2b2dd46bdb4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125" y="2862750"/>
            <a:ext cx="3512525" cy="197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b2dd46bdb4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125" y="750169"/>
            <a:ext cx="3512525" cy="197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b2dd46bdb4_1_38"/>
          <p:cNvSpPr/>
          <p:nvPr/>
        </p:nvSpPr>
        <p:spPr>
          <a:xfrm>
            <a:off x="509675" y="2862750"/>
            <a:ext cx="1626000" cy="163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b2dd46bdb4_1_38"/>
          <p:cNvSpPr/>
          <p:nvPr/>
        </p:nvSpPr>
        <p:spPr>
          <a:xfrm>
            <a:off x="1565075" y="931913"/>
            <a:ext cx="1626000" cy="163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b2dd46bdb4_1_38"/>
          <p:cNvSpPr/>
          <p:nvPr/>
        </p:nvSpPr>
        <p:spPr>
          <a:xfrm>
            <a:off x="2723013" y="2862750"/>
            <a:ext cx="1626000" cy="163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b2dd46bdb4_1_38"/>
          <p:cNvSpPr txBox="1"/>
          <p:nvPr/>
        </p:nvSpPr>
        <p:spPr>
          <a:xfrm>
            <a:off x="414275" y="3421050"/>
            <a:ext cx="1816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실거래가지수</a:t>
            </a:r>
            <a:endParaRPr b="1" sz="2000"/>
          </a:p>
        </p:txBody>
      </p:sp>
      <p:sp>
        <p:nvSpPr>
          <p:cNvPr id="298" name="Google Shape;298;g2b2dd46bdb4_1_38"/>
          <p:cNvSpPr txBox="1"/>
          <p:nvPr/>
        </p:nvSpPr>
        <p:spPr>
          <a:xfrm>
            <a:off x="1744925" y="1508313"/>
            <a:ext cx="12663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기준금리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99" name="Google Shape;299;g2b2dd46bdb4_1_38"/>
          <p:cNvSpPr txBox="1"/>
          <p:nvPr/>
        </p:nvSpPr>
        <p:spPr>
          <a:xfrm>
            <a:off x="2943213" y="3397488"/>
            <a:ext cx="12663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대출금리</a:t>
            </a:r>
            <a:endParaRPr b="1" sz="2000"/>
          </a:p>
        </p:txBody>
      </p:sp>
      <p:pic>
        <p:nvPicPr>
          <p:cNvPr id="300" name="Google Shape;300;g2b2dd46bdb4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4926" y="2104100"/>
            <a:ext cx="1366300" cy="13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b2dd46bdb4_1_38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2-2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Feature Engineering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3283b40c0_0_236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g2b3283b40c0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975" y="361650"/>
            <a:ext cx="1898387" cy="1898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b3283b40c0_0_236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2-2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Feature Engineering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9" name="Google Shape;309;g2b3283b40c0_0_236"/>
          <p:cNvSpPr/>
          <p:nvPr/>
        </p:nvSpPr>
        <p:spPr>
          <a:xfrm>
            <a:off x="592700" y="1068575"/>
            <a:ext cx="2107800" cy="15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b3283b40c0_0_236"/>
          <p:cNvSpPr txBox="1"/>
          <p:nvPr/>
        </p:nvSpPr>
        <p:spPr>
          <a:xfrm>
            <a:off x="408499" y="1147475"/>
            <a:ext cx="24762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아파트별 월별 거래횟수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아파트별 최근 5년 거래횟수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이전 거래일과의 차이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11" name="Google Shape;311;g2b3283b40c0_0_236"/>
          <p:cNvSpPr/>
          <p:nvPr/>
        </p:nvSpPr>
        <p:spPr>
          <a:xfrm>
            <a:off x="592700" y="675263"/>
            <a:ext cx="2107800" cy="39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2" name="Google Shape;312;g2b3283b40c0_0_236"/>
          <p:cNvSpPr txBox="1"/>
          <p:nvPr/>
        </p:nvSpPr>
        <p:spPr>
          <a:xfrm>
            <a:off x="1105400" y="714675"/>
            <a:ext cx="10824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거래 일자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g2b3283b40c0_0_236"/>
          <p:cNvSpPr/>
          <p:nvPr/>
        </p:nvSpPr>
        <p:spPr>
          <a:xfrm>
            <a:off x="592700" y="3153775"/>
            <a:ext cx="2107800" cy="18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b3283b40c0_0_236"/>
          <p:cNvSpPr txBox="1"/>
          <p:nvPr/>
        </p:nvSpPr>
        <p:spPr>
          <a:xfrm>
            <a:off x="669802" y="3153774"/>
            <a:ext cx="19536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세대 당 주차 비율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세대 당 승강기 비율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고층도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동세대수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전용면적 범주화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신축 여부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15" name="Google Shape;315;g2b3283b40c0_0_236"/>
          <p:cNvSpPr/>
          <p:nvPr/>
        </p:nvSpPr>
        <p:spPr>
          <a:xfrm>
            <a:off x="592700" y="2760463"/>
            <a:ext cx="2107800" cy="39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6" name="Google Shape;316;g2b3283b40c0_0_236"/>
          <p:cNvSpPr txBox="1"/>
          <p:nvPr/>
        </p:nvSpPr>
        <p:spPr>
          <a:xfrm>
            <a:off x="1232250" y="2780163"/>
            <a:ext cx="10824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아파트 </a:t>
            </a:r>
            <a:r>
              <a:rPr b="1" lang="en-US">
                <a:solidFill>
                  <a:schemeClr val="dk1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317" name="Google Shape;317;g2b3283b40c0_0_236"/>
          <p:cNvGrpSpPr/>
          <p:nvPr/>
        </p:nvGrpSpPr>
        <p:grpSpPr>
          <a:xfrm>
            <a:off x="5877850" y="762100"/>
            <a:ext cx="2752500" cy="3419100"/>
            <a:chOff x="3036925" y="1776475"/>
            <a:chExt cx="2752500" cy="3419100"/>
          </a:xfrm>
        </p:grpSpPr>
        <p:sp>
          <p:nvSpPr>
            <p:cNvPr id="318" name="Google Shape;318;g2b3283b40c0_0_236"/>
            <p:cNvSpPr/>
            <p:nvPr/>
          </p:nvSpPr>
          <p:spPr>
            <a:xfrm>
              <a:off x="3358225" y="1776475"/>
              <a:ext cx="2109900" cy="341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2b3283b40c0_0_236"/>
            <p:cNvSpPr txBox="1"/>
            <p:nvPr/>
          </p:nvSpPr>
          <p:spPr>
            <a:xfrm>
              <a:off x="3036925" y="2137300"/>
              <a:ext cx="27525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강남 여부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시군구 분리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범주형 변수 변환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계약일자-&gt;년,월,일 분리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권역별 소득 </a:t>
              </a:r>
              <a:endParaRPr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target 로그 변환</a:t>
              </a:r>
              <a:endParaRPr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전용면적 로그 변환</a:t>
              </a:r>
              <a:endParaRPr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320" name="Google Shape;320;g2b3283b40c0_0_236"/>
          <p:cNvSpPr/>
          <p:nvPr/>
        </p:nvSpPr>
        <p:spPr>
          <a:xfrm>
            <a:off x="6200200" y="762088"/>
            <a:ext cx="2107800" cy="39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1" name="Google Shape;321;g2b3283b40c0_0_236"/>
          <p:cNvSpPr txBox="1"/>
          <p:nvPr/>
        </p:nvSpPr>
        <p:spPr>
          <a:xfrm>
            <a:off x="6939550" y="852550"/>
            <a:ext cx="6291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그 외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2" name="Google Shape;322;g2b3283b40c0_0_236"/>
          <p:cNvSpPr/>
          <p:nvPr/>
        </p:nvSpPr>
        <p:spPr>
          <a:xfrm>
            <a:off x="3372764" y="2432013"/>
            <a:ext cx="2174100" cy="25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b3283b40c0_0_236"/>
          <p:cNvSpPr txBox="1"/>
          <p:nvPr/>
        </p:nvSpPr>
        <p:spPr>
          <a:xfrm>
            <a:off x="3041700" y="2792836"/>
            <a:ext cx="2836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구별 평단가 순위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동별 평단가 순위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아파트별 평단가 순위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동일 아파트 면적별 최근거래가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아파트별 3개월간 평단가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24" name="Google Shape;324;g2b3283b40c0_0_236"/>
          <p:cNvSpPr/>
          <p:nvPr/>
        </p:nvSpPr>
        <p:spPr>
          <a:xfrm>
            <a:off x="3373846" y="2432000"/>
            <a:ext cx="2172000" cy="39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5" name="Google Shape;325;g2b3283b40c0_0_236"/>
          <p:cNvSpPr txBox="1"/>
          <p:nvPr/>
        </p:nvSpPr>
        <p:spPr>
          <a:xfrm>
            <a:off x="4135666" y="2465562"/>
            <a:ext cx="6483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가격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68b116b66_1_165"/>
          <p:cNvSpPr/>
          <p:nvPr/>
        </p:nvSpPr>
        <p:spPr>
          <a:xfrm>
            <a:off x="0" y="0"/>
            <a:ext cx="4050300" cy="498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2668b116b66_1_165"/>
          <p:cNvGrpSpPr/>
          <p:nvPr/>
        </p:nvGrpSpPr>
        <p:grpSpPr>
          <a:xfrm>
            <a:off x="-377406" y="2062135"/>
            <a:ext cx="7253750" cy="1029693"/>
            <a:chOff x="-391260" y="1804736"/>
            <a:chExt cx="7253750" cy="1029693"/>
          </a:xfrm>
        </p:grpSpPr>
        <p:sp>
          <p:nvSpPr>
            <p:cNvPr id="332" name="Google Shape;332;g2668b116b66_1_165"/>
            <p:cNvSpPr txBox="1"/>
            <p:nvPr/>
          </p:nvSpPr>
          <p:spPr>
            <a:xfrm>
              <a:off x="2253890" y="2557829"/>
              <a:ext cx="46086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2668b116b66_1_165"/>
            <p:cNvSpPr txBox="1"/>
            <p:nvPr/>
          </p:nvSpPr>
          <p:spPr>
            <a:xfrm>
              <a:off x="-391260" y="1804736"/>
              <a:ext cx="4608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b="1" lang="en-US" sz="3600">
                  <a:solidFill>
                    <a:schemeClr val="lt1"/>
                  </a:solidFill>
                </a:rPr>
                <a:t>Modeling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g2668b116b66_1_165"/>
          <p:cNvSpPr/>
          <p:nvPr/>
        </p:nvSpPr>
        <p:spPr>
          <a:xfrm>
            <a:off x="574973" y="2148930"/>
            <a:ext cx="286710" cy="361504"/>
          </a:xfrm>
          <a:custGeom>
            <a:rect b="b" l="l" r="r" t="t"/>
            <a:pathLst>
              <a:path extrusionOk="0" h="3213371" w="254853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668b116b66_1_165"/>
          <p:cNvSpPr txBox="1"/>
          <p:nvPr/>
        </p:nvSpPr>
        <p:spPr>
          <a:xfrm>
            <a:off x="4537900" y="1116775"/>
            <a:ext cx="4144800" cy="3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+ </a:t>
            </a: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하이퍼 파라미터 튜닝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학습 방식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검증 방식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Feature selection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결과분석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2668b116b66_1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74" y="985072"/>
            <a:ext cx="1852202" cy="93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668b116b66_1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49" y="2249828"/>
            <a:ext cx="2090550" cy="88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668b116b66_1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950" y="2469000"/>
            <a:ext cx="2214043" cy="4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668b116b66_1_173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3-1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Model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4" name="Google Shape;344;g2668b116b66_1_173"/>
          <p:cNvSpPr txBox="1"/>
          <p:nvPr/>
        </p:nvSpPr>
        <p:spPr>
          <a:xfrm>
            <a:off x="338175" y="1764425"/>
            <a:ext cx="457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학습 속도가 빠르며, 좋은 성능을 보임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45" name="Google Shape;345;g2668b116b66_1_173"/>
          <p:cNvSpPr txBox="1"/>
          <p:nvPr/>
        </p:nvSpPr>
        <p:spPr>
          <a:xfrm>
            <a:off x="283125" y="3008725"/>
            <a:ext cx="3790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많은 범주형 변수를 다루기 편함.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46" name="Google Shape;346;g2668b116b66_1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2724" y="3239676"/>
            <a:ext cx="2186651" cy="12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668b116b66_1_173"/>
          <p:cNvSpPr txBox="1"/>
          <p:nvPr/>
        </p:nvSpPr>
        <p:spPr>
          <a:xfrm>
            <a:off x="338175" y="4089625"/>
            <a:ext cx="457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병렬처리를 이용한 빠른 학습속도 및 좋은 성능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48" name="Google Shape;348;g2668b116b66_1_173"/>
          <p:cNvSpPr/>
          <p:nvPr/>
        </p:nvSpPr>
        <p:spPr>
          <a:xfrm>
            <a:off x="4748938" y="2673475"/>
            <a:ext cx="498000" cy="465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668b116b66_1_173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b2dd46bdb4_0_68"/>
          <p:cNvGrpSpPr/>
          <p:nvPr/>
        </p:nvGrpSpPr>
        <p:grpSpPr>
          <a:xfrm>
            <a:off x="895620" y="1588471"/>
            <a:ext cx="2088000" cy="2952320"/>
            <a:chOff x="2051720" y="1635646"/>
            <a:chExt cx="2088000" cy="2952320"/>
          </a:xfrm>
        </p:grpSpPr>
        <p:sp>
          <p:nvSpPr>
            <p:cNvPr id="355" name="Google Shape;355;g2b2dd46bdb4_0_68"/>
            <p:cNvSpPr/>
            <p:nvPr/>
          </p:nvSpPr>
          <p:spPr>
            <a:xfrm>
              <a:off x="2051720" y="1635646"/>
              <a:ext cx="2088000" cy="7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2b2dd46bdb4_0_68"/>
            <p:cNvSpPr/>
            <p:nvPr/>
          </p:nvSpPr>
          <p:spPr>
            <a:xfrm>
              <a:off x="2051720" y="4515966"/>
              <a:ext cx="2088000" cy="7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" name="Google Shape;357;g2b2dd46bdb4_0_68"/>
            <p:cNvGrpSpPr/>
            <p:nvPr/>
          </p:nvGrpSpPr>
          <p:grpSpPr>
            <a:xfrm>
              <a:off x="2091252" y="1853313"/>
              <a:ext cx="2008952" cy="1549435"/>
              <a:chOff x="2171860" y="1378593"/>
              <a:chExt cx="2835900" cy="1549436"/>
            </a:xfrm>
          </p:grpSpPr>
          <p:sp>
            <p:nvSpPr>
              <p:cNvPr id="358" name="Google Shape;358;g2b2dd46bdb4_0_68"/>
              <p:cNvSpPr txBox="1"/>
              <p:nvPr/>
            </p:nvSpPr>
            <p:spPr>
              <a:xfrm>
                <a:off x="2171860" y="2097028"/>
                <a:ext cx="28359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모델의 과적합 방지하여 일반화된 성능을 도출.</a:t>
                </a:r>
                <a:endParaRPr sz="1200">
                  <a:solidFill>
                    <a:srgbClr val="3F3F3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F3F3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앙상블 효과</a:t>
                </a:r>
                <a:endParaRPr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359" name="Google Shape;359;g2b2dd46bdb4_0_68"/>
              <p:cNvSpPr txBox="1"/>
              <p:nvPr/>
            </p:nvSpPr>
            <p:spPr>
              <a:xfrm>
                <a:off x="2937776" y="1378593"/>
                <a:ext cx="156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3F3F3F"/>
                    </a:solidFill>
                  </a:rPr>
                  <a:t>K-Fold</a:t>
                </a:r>
                <a:endParaRPr b="1" sz="2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0" name="Google Shape;360;g2b2dd46bdb4_0_68"/>
          <p:cNvSpPr/>
          <p:nvPr/>
        </p:nvSpPr>
        <p:spPr>
          <a:xfrm rot="2700000">
            <a:off x="1757641" y="907803"/>
            <a:ext cx="363041" cy="650863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g2b2dd46bdb4_0_68"/>
          <p:cNvGrpSpPr/>
          <p:nvPr/>
        </p:nvGrpSpPr>
        <p:grpSpPr>
          <a:xfrm>
            <a:off x="3133681" y="1588471"/>
            <a:ext cx="2138758" cy="2952320"/>
            <a:chOff x="2051720" y="1635646"/>
            <a:chExt cx="2138758" cy="2952320"/>
          </a:xfrm>
        </p:grpSpPr>
        <p:sp>
          <p:nvSpPr>
            <p:cNvPr id="362" name="Google Shape;362;g2b2dd46bdb4_0_68"/>
            <p:cNvSpPr/>
            <p:nvPr/>
          </p:nvSpPr>
          <p:spPr>
            <a:xfrm>
              <a:off x="2051720" y="1635646"/>
              <a:ext cx="2088000" cy="7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b2dd46bdb4_0_68"/>
            <p:cNvSpPr/>
            <p:nvPr/>
          </p:nvSpPr>
          <p:spPr>
            <a:xfrm>
              <a:off x="2051720" y="4515966"/>
              <a:ext cx="2088000" cy="7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" name="Google Shape;364;g2b2dd46bdb4_0_68"/>
            <p:cNvGrpSpPr/>
            <p:nvPr/>
          </p:nvGrpSpPr>
          <p:grpSpPr>
            <a:xfrm>
              <a:off x="2091239" y="1820725"/>
              <a:ext cx="2099239" cy="1614185"/>
              <a:chOff x="2171842" y="1346005"/>
              <a:chExt cx="2963352" cy="1614186"/>
            </a:xfrm>
          </p:grpSpPr>
          <p:sp>
            <p:nvSpPr>
              <p:cNvPr id="365" name="Google Shape;365;g2b2dd46bdb4_0_68"/>
              <p:cNvSpPr txBox="1"/>
              <p:nvPr/>
            </p:nvSpPr>
            <p:spPr>
              <a:xfrm>
                <a:off x="2299295" y="1944391"/>
                <a:ext cx="2835900" cy="10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Target을 구간화하여 균등한 분포를 가진 fold 구현.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모델이 편향되지 않은 데이터를 학습.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366" name="Google Shape;366;g2b2dd46bdb4_0_68"/>
              <p:cNvSpPr txBox="1"/>
              <p:nvPr/>
            </p:nvSpPr>
            <p:spPr>
              <a:xfrm>
                <a:off x="2171842" y="1346005"/>
                <a:ext cx="2835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3F3F3F"/>
                    </a:solidFill>
                  </a:rPr>
                  <a:t>Stratified K-Fold</a:t>
                </a:r>
                <a:endParaRPr b="1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7" name="Google Shape;367;g2b2dd46bdb4_0_68"/>
          <p:cNvGrpSpPr/>
          <p:nvPr/>
        </p:nvGrpSpPr>
        <p:grpSpPr>
          <a:xfrm>
            <a:off x="5371742" y="1588471"/>
            <a:ext cx="2458821" cy="2952320"/>
            <a:chOff x="2051720" y="1635646"/>
            <a:chExt cx="2458821" cy="2952320"/>
          </a:xfrm>
        </p:grpSpPr>
        <p:sp>
          <p:nvSpPr>
            <p:cNvPr id="368" name="Google Shape;368;g2b2dd46bdb4_0_68"/>
            <p:cNvSpPr/>
            <p:nvPr/>
          </p:nvSpPr>
          <p:spPr>
            <a:xfrm>
              <a:off x="2051720" y="1635646"/>
              <a:ext cx="2088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b2dd46bdb4_0_68"/>
            <p:cNvSpPr/>
            <p:nvPr/>
          </p:nvSpPr>
          <p:spPr>
            <a:xfrm>
              <a:off x="2051720" y="4515966"/>
              <a:ext cx="2088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g2b2dd46bdb4_0_68"/>
            <p:cNvGrpSpPr/>
            <p:nvPr/>
          </p:nvGrpSpPr>
          <p:grpSpPr>
            <a:xfrm>
              <a:off x="2189652" y="1781507"/>
              <a:ext cx="2320889" cy="1923391"/>
              <a:chOff x="2310764" y="1306787"/>
              <a:chExt cx="3276241" cy="1923391"/>
            </a:xfrm>
          </p:grpSpPr>
          <p:sp>
            <p:nvSpPr>
              <p:cNvPr id="371" name="Google Shape;371;g2b2dd46bdb4_0_68"/>
              <p:cNvSpPr txBox="1"/>
              <p:nvPr/>
            </p:nvSpPr>
            <p:spPr>
              <a:xfrm>
                <a:off x="2310764" y="1844778"/>
                <a:ext cx="2835900" cy="13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Train: 2007.01 ~ 2022.12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Valid: 2023.01~2023.06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Test:  </a:t>
                </a:r>
                <a:r>
                  <a:rPr lang="en-US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2023.07 ~ </a:t>
                </a:r>
                <a:r>
                  <a:rPr lang="en-US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2023.09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Test 기간을 제외한 가장 최근 6개월을 검증셋으로 지정.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372" name="Google Shape;372;g2b2dd46bdb4_0_68"/>
              <p:cNvSpPr txBox="1"/>
              <p:nvPr/>
            </p:nvSpPr>
            <p:spPr>
              <a:xfrm>
                <a:off x="2751105" y="1306787"/>
                <a:ext cx="2835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3F3F3F"/>
                    </a:solidFill>
                  </a:rPr>
                  <a:t>Holdout</a:t>
                </a:r>
                <a:endParaRPr b="1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3" name="Google Shape;373;g2b2dd46bdb4_0_68"/>
          <p:cNvSpPr/>
          <p:nvPr/>
        </p:nvSpPr>
        <p:spPr>
          <a:xfrm rot="-5400000">
            <a:off x="6204337" y="959360"/>
            <a:ext cx="501710" cy="502040"/>
          </a:xfrm>
          <a:custGeom>
            <a:rect b="b" l="l" r="r" t="t"/>
            <a:pathLst>
              <a:path extrusionOk="0" h="3187558" w="3185463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b2dd46bdb4_0_68"/>
          <p:cNvSpPr/>
          <p:nvPr/>
        </p:nvSpPr>
        <p:spPr>
          <a:xfrm>
            <a:off x="3974304" y="987956"/>
            <a:ext cx="486000" cy="487436"/>
          </a:xfrm>
          <a:custGeom>
            <a:rect b="b" l="l" r="r" t="t"/>
            <a:pathLst>
              <a:path extrusionOk="0" h="3249575" w="3240001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b2dd46bdb4_0_68"/>
          <p:cNvSpPr txBox="1"/>
          <p:nvPr>
            <p:ph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3-2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모델 검증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6" name="Google Shape;376;g2b2dd46bdb4_0_68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2dd46bdb4_0_99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g2b2dd46bdb4_0_99"/>
          <p:cNvGrpSpPr/>
          <p:nvPr/>
        </p:nvGrpSpPr>
        <p:grpSpPr>
          <a:xfrm>
            <a:off x="5576074" y="3809550"/>
            <a:ext cx="2948964" cy="630903"/>
            <a:chOff x="1354330" y="4283310"/>
            <a:chExt cx="4406700" cy="630903"/>
          </a:xfrm>
        </p:grpSpPr>
        <p:sp>
          <p:nvSpPr>
            <p:cNvPr id="383" name="Google Shape;383;g2b2dd46bdb4_0_99"/>
            <p:cNvSpPr txBox="1"/>
            <p:nvPr/>
          </p:nvSpPr>
          <p:spPr>
            <a:xfrm>
              <a:off x="2093876" y="4637313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전용면적 범주별로 모델 학습 및 예측</a:t>
              </a:r>
              <a:endParaRPr sz="1200">
                <a:solidFill>
                  <a:srgbClr val="3F3F3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384" name="Google Shape;384;g2b2dd46bdb4_0_99"/>
            <p:cNvSpPr txBox="1"/>
            <p:nvPr/>
          </p:nvSpPr>
          <p:spPr>
            <a:xfrm>
              <a:off x="1354330" y="4283310"/>
              <a:ext cx="4406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rgbClr val="3F3F3F"/>
                  </a:solidFill>
                </a:rPr>
                <a:t>[전용면적 범주별 앙상블]</a:t>
              </a:r>
              <a:endParaRPr b="1" sz="1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g2b2dd46bdb4_0_99"/>
          <p:cNvGrpSpPr/>
          <p:nvPr/>
        </p:nvGrpSpPr>
        <p:grpSpPr>
          <a:xfrm>
            <a:off x="6070953" y="2858628"/>
            <a:ext cx="2454078" cy="576974"/>
            <a:chOff x="2093876" y="4283314"/>
            <a:chExt cx="3667182" cy="576974"/>
          </a:xfrm>
        </p:grpSpPr>
        <p:sp>
          <p:nvSpPr>
            <p:cNvPr id="386" name="Google Shape;386;g2b2dd46bdb4_0_99"/>
            <p:cNvSpPr txBox="1"/>
            <p:nvPr/>
          </p:nvSpPr>
          <p:spPr>
            <a:xfrm>
              <a:off x="2093876" y="4583388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각 구별로 모델을 학습 및 예측.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387" name="Google Shape;387;g2b2dd46bdb4_0_99"/>
            <p:cNvSpPr txBox="1"/>
            <p:nvPr/>
          </p:nvSpPr>
          <p:spPr>
            <a:xfrm>
              <a:off x="2113658" y="4283314"/>
              <a:ext cx="3647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[구별 앙상블]</a:t>
              </a:r>
              <a:endParaRPr b="1" sz="16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388" name="Google Shape;388;g2b2dd46bdb4_0_99"/>
          <p:cNvGrpSpPr/>
          <p:nvPr/>
        </p:nvGrpSpPr>
        <p:grpSpPr>
          <a:xfrm>
            <a:off x="6084191" y="1929001"/>
            <a:ext cx="2527102" cy="738599"/>
            <a:chOff x="2113658" y="4283314"/>
            <a:chExt cx="3776303" cy="738599"/>
          </a:xfrm>
        </p:grpSpPr>
        <p:sp>
          <p:nvSpPr>
            <p:cNvPr id="389" name="Google Shape;389;g2b2dd46bdb4_0_99"/>
            <p:cNvSpPr txBox="1"/>
            <p:nvPr/>
          </p:nvSpPr>
          <p:spPr>
            <a:xfrm>
              <a:off x="2242561" y="456021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구별 아파트 컬럼으로 거래가 비슷한 아파트 별 앙상블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390" name="Google Shape;390;g2b2dd46bdb4_0_99"/>
            <p:cNvSpPr txBox="1"/>
            <p:nvPr/>
          </p:nvSpPr>
          <p:spPr>
            <a:xfrm>
              <a:off x="2113658" y="4283314"/>
              <a:ext cx="3647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F3F3F"/>
                  </a:solidFill>
                </a:rPr>
                <a:t>[아파트 그룹별 앙상블]</a:t>
              </a:r>
              <a:endParaRPr b="1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g2b2dd46bdb4_0_99"/>
          <p:cNvSpPr/>
          <p:nvPr/>
        </p:nvSpPr>
        <p:spPr>
          <a:xfrm>
            <a:off x="8556218" y="1887758"/>
            <a:ext cx="108000" cy="7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b2dd46bdb4_0_99"/>
          <p:cNvSpPr/>
          <p:nvPr/>
        </p:nvSpPr>
        <p:spPr>
          <a:xfrm>
            <a:off x="8556218" y="2817385"/>
            <a:ext cx="108000" cy="7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2b2dd46bdb4_0_99"/>
          <p:cNvSpPr/>
          <p:nvPr/>
        </p:nvSpPr>
        <p:spPr>
          <a:xfrm>
            <a:off x="8556218" y="3747011"/>
            <a:ext cx="108000" cy="7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2b2dd46bdb4_0_99"/>
          <p:cNvSpPr txBox="1"/>
          <p:nvPr/>
        </p:nvSpPr>
        <p:spPr>
          <a:xfrm>
            <a:off x="5639027" y="665825"/>
            <a:ext cx="302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</a:rPr>
              <a:t>다양한</a:t>
            </a:r>
            <a:endParaRPr b="1" sz="2800">
              <a:solidFill>
                <a:srgbClr val="3F3F3F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</a:rPr>
              <a:t>모델 학습 방식</a:t>
            </a:r>
            <a:endParaRPr b="1" sz="2800">
              <a:solidFill>
                <a:srgbClr val="3F3F3F"/>
              </a:solidFill>
            </a:endParaRPr>
          </a:p>
        </p:txBody>
      </p:sp>
      <p:pic>
        <p:nvPicPr>
          <p:cNvPr id="395" name="Google Shape;395;g2b2dd46bdb4_0_9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5732" r="35734" t="0"/>
          <a:stretch/>
        </p:blipFill>
        <p:spPr>
          <a:xfrm>
            <a:off x="333579" y="665825"/>
            <a:ext cx="1728302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96" name="Google Shape;396;g2b2dd46bdb4_0_9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8592" r="28597" t="0"/>
          <a:stretch/>
        </p:blipFill>
        <p:spPr>
          <a:xfrm>
            <a:off x="2205787" y="665825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97" name="Google Shape;397;g2b2dd46bdb4_0_9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34309" r="34306" t="0"/>
          <a:stretch/>
        </p:blipFill>
        <p:spPr>
          <a:xfrm>
            <a:off x="4077995" y="665825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98" name="Google Shape;398;g2b2dd46bdb4_0_99"/>
          <p:cNvSpPr/>
          <p:nvPr/>
        </p:nvSpPr>
        <p:spPr>
          <a:xfrm>
            <a:off x="333500" y="4702925"/>
            <a:ext cx="1728300" cy="13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2b2dd46bdb4_0_99"/>
          <p:cNvSpPr/>
          <p:nvPr/>
        </p:nvSpPr>
        <p:spPr>
          <a:xfrm>
            <a:off x="2205875" y="4702950"/>
            <a:ext cx="1728300" cy="13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b2dd46bdb4_0_99"/>
          <p:cNvSpPr/>
          <p:nvPr/>
        </p:nvSpPr>
        <p:spPr>
          <a:xfrm flipH="1" rot="10800000">
            <a:off x="4081600" y="4705175"/>
            <a:ext cx="1721700" cy="14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2b2dd46bdb4_0_99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3-3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모델 학습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3283b40c0_0_299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3-4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결과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07" name="Google Shape;407;g2b3283b40c0_0_299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b3283b40c0_0_299"/>
          <p:cNvSpPr txBox="1"/>
          <p:nvPr/>
        </p:nvSpPr>
        <p:spPr>
          <a:xfrm>
            <a:off x="5146425" y="1470025"/>
            <a:ext cx="40488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최종파라미터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n_estimators</a:t>
            </a:r>
            <a:r>
              <a:rPr lang="en-US" sz="105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09865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3328</a:t>
            </a:r>
            <a:r>
              <a:rPr lang="en-US" sz="1050">
                <a:solidFill>
                  <a:srgbClr val="3B3B3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'reg_lambda'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23.992092231772162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'colsample_bytree'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0.6354347240922973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'subsample'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0.7460421356652953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'learning_rate'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0.06858418194202759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'num_leaves'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'max_depth'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'min_child_samples'</a:t>
            </a:r>
            <a:r>
              <a:rPr lang="en-US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'metric':”rmse”</a:t>
            </a:r>
            <a:endParaRPr sz="1050">
              <a:solidFill>
                <a:srgbClr val="A3151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'data_sample_strategt':'goss'</a:t>
            </a:r>
            <a:endParaRPr sz="1050">
              <a:solidFill>
                <a:srgbClr val="A3151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'추론 결과 rmse : 13223.2558'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9" name="Google Shape;409;g2b3283b40c0_0_299"/>
          <p:cNvSpPr txBox="1"/>
          <p:nvPr/>
        </p:nvSpPr>
        <p:spPr>
          <a:xfrm>
            <a:off x="55050" y="827400"/>
            <a:ext cx="50697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[모델]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LGBM &gt; XGboost+LGBM &gt; Catboost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[학습방식]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전체 &gt; 전용면적별 &gt; 구별 &gt; 아파트 그룹별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[검증방식]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최근 6개월 &gt; stratified k-fold &gt; k-fold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→ 최종: LGBM+전체+최근6개월 검증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: 검증데이터 기준 RMSE 13,223.2558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: 리더보드 기준 RMSE 105,566.1142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10" name="Google Shape;410;g2b3283b40c0_0_299"/>
          <p:cNvSpPr/>
          <p:nvPr/>
        </p:nvSpPr>
        <p:spPr>
          <a:xfrm>
            <a:off x="3906675" y="2524825"/>
            <a:ext cx="315600" cy="264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g2b3283b40c0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425" y="827400"/>
            <a:ext cx="2214043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g2b2dd46d001_1_29"/>
          <p:cNvGrpSpPr/>
          <p:nvPr/>
        </p:nvGrpSpPr>
        <p:grpSpPr>
          <a:xfrm>
            <a:off x="6422347" y="3100113"/>
            <a:ext cx="3274800" cy="488737"/>
            <a:chOff x="2113658" y="3521314"/>
            <a:chExt cx="4893605" cy="488737"/>
          </a:xfrm>
        </p:grpSpPr>
        <p:sp>
          <p:nvSpPr>
            <p:cNvPr id="417" name="Google Shape;417;g2b2dd46d001_1_29"/>
            <p:cNvSpPr txBox="1"/>
            <p:nvPr/>
          </p:nvSpPr>
          <p:spPr>
            <a:xfrm>
              <a:off x="2113663" y="3733151"/>
              <a:ext cx="4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3개월간 평단가의 분산, 첨도, 왜도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18" name="Google Shape;418;g2b2dd46d001_1_29"/>
            <p:cNvSpPr txBox="1"/>
            <p:nvPr/>
          </p:nvSpPr>
          <p:spPr>
            <a:xfrm>
              <a:off x="2113658" y="35213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[3월평단가]</a:t>
              </a:r>
              <a:endParaRPr sz="1200">
                <a:solidFill>
                  <a:srgbClr val="59595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419" name="Google Shape;419;g2b2dd46d001_1_29"/>
          <p:cNvGrpSpPr/>
          <p:nvPr/>
        </p:nvGrpSpPr>
        <p:grpSpPr>
          <a:xfrm>
            <a:off x="6422346" y="1890700"/>
            <a:ext cx="2440841" cy="673549"/>
            <a:chOff x="2113657" y="3749914"/>
            <a:chExt cx="3647401" cy="673549"/>
          </a:xfrm>
        </p:grpSpPr>
        <p:sp>
          <p:nvSpPr>
            <p:cNvPr id="420" name="Google Shape;420;g2b2dd46d001_1_29"/>
            <p:cNvSpPr txBox="1"/>
            <p:nvPr/>
          </p:nvSpPr>
          <p:spPr>
            <a:xfrm>
              <a:off x="2113657" y="39617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아파트, 동 별로 거래가의 평균을 순위로 라벨링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21" name="Google Shape;421;g2b2dd46d001_1_29"/>
            <p:cNvSpPr txBox="1"/>
            <p:nvPr/>
          </p:nvSpPr>
          <p:spPr>
            <a:xfrm>
              <a:off x="2113658" y="37499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[아파트, 동 순위]</a:t>
              </a:r>
              <a:endParaRPr sz="1200">
                <a:solidFill>
                  <a:srgbClr val="59595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422" name="Google Shape;422;g2b2dd46d001_1_29"/>
          <p:cNvGrpSpPr/>
          <p:nvPr/>
        </p:nvGrpSpPr>
        <p:grpSpPr>
          <a:xfrm>
            <a:off x="6422346" y="757487"/>
            <a:ext cx="2440841" cy="488749"/>
            <a:chOff x="2113657" y="3978514"/>
            <a:chExt cx="3647401" cy="488749"/>
          </a:xfrm>
        </p:grpSpPr>
        <p:sp>
          <p:nvSpPr>
            <p:cNvPr id="423" name="Google Shape;423;g2b2dd46d001_1_29"/>
            <p:cNvSpPr txBox="1"/>
            <p:nvPr/>
          </p:nvSpPr>
          <p:spPr>
            <a:xfrm>
              <a:off x="2113657" y="4190363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위도와 경도</a:t>
              </a:r>
              <a:endParaRPr sz="12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24" name="Google Shape;424;g2b2dd46d001_1_29"/>
            <p:cNvSpPr txBox="1"/>
            <p:nvPr/>
          </p:nvSpPr>
          <p:spPr>
            <a:xfrm>
              <a:off x="2113658" y="39785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[</a:t>
              </a: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좌표 X, 좌표 Y]</a:t>
              </a:r>
              <a:endParaRPr sz="1200">
                <a:solidFill>
                  <a:srgbClr val="59595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pic>
        <p:nvPicPr>
          <p:cNvPr id="425" name="Google Shape;425;g2b2dd46d001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600" y="645875"/>
            <a:ext cx="2881850" cy="446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g2b2dd46d001_1_29"/>
          <p:cNvGrpSpPr/>
          <p:nvPr/>
        </p:nvGrpSpPr>
        <p:grpSpPr>
          <a:xfrm>
            <a:off x="520771" y="1480287"/>
            <a:ext cx="2440841" cy="488749"/>
            <a:chOff x="2113657" y="4283314"/>
            <a:chExt cx="3647401" cy="488749"/>
          </a:xfrm>
        </p:grpSpPr>
        <p:sp>
          <p:nvSpPr>
            <p:cNvPr id="427" name="Google Shape;427;g2b2dd46d001_1_29"/>
            <p:cNvSpPr txBox="1"/>
            <p:nvPr/>
          </p:nvSpPr>
          <p:spPr>
            <a:xfrm>
              <a:off x="2113657" y="4495163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전용면적의 평균, 첨도, 왜도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28" name="Google Shape;428;g2b2dd46d001_1_29"/>
            <p:cNvSpPr txBox="1"/>
            <p:nvPr/>
          </p:nvSpPr>
          <p:spPr>
            <a:xfrm>
              <a:off x="2113658" y="42833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[전용면적]</a:t>
              </a:r>
              <a:endParaRPr sz="1200">
                <a:solidFill>
                  <a:srgbClr val="59595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429" name="Google Shape;429;g2b2dd46d001_1_29"/>
          <p:cNvGrpSpPr/>
          <p:nvPr/>
        </p:nvGrpSpPr>
        <p:grpSpPr>
          <a:xfrm>
            <a:off x="520771" y="2582037"/>
            <a:ext cx="2440841" cy="673549"/>
            <a:chOff x="2113657" y="4435714"/>
            <a:chExt cx="3647401" cy="673549"/>
          </a:xfrm>
        </p:grpSpPr>
        <p:sp>
          <p:nvSpPr>
            <p:cNvPr id="430" name="Google Shape;430;g2b2dd46d001_1_29"/>
            <p:cNvSpPr txBox="1"/>
            <p:nvPr/>
          </p:nvSpPr>
          <p:spPr>
            <a:xfrm>
              <a:off x="2113657" y="46475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Datetime.now()과 계약년월일의 차이를 구한 컬럼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31" name="Google Shape;431;g2b2dd46d001_1_29"/>
            <p:cNvSpPr txBox="1"/>
            <p:nvPr/>
          </p:nvSpPr>
          <p:spPr>
            <a:xfrm>
              <a:off x="2113658" y="44357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[계약경과일]</a:t>
              </a:r>
              <a:endParaRPr sz="1200">
                <a:solidFill>
                  <a:srgbClr val="59595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432" name="Google Shape;432;g2b2dd46d001_1_29"/>
          <p:cNvGrpSpPr/>
          <p:nvPr/>
        </p:nvGrpSpPr>
        <p:grpSpPr>
          <a:xfrm>
            <a:off x="520771" y="3683787"/>
            <a:ext cx="2440841" cy="488749"/>
            <a:chOff x="2113657" y="4588114"/>
            <a:chExt cx="3647401" cy="488749"/>
          </a:xfrm>
        </p:grpSpPr>
        <p:sp>
          <p:nvSpPr>
            <p:cNvPr id="433" name="Google Shape;433;g2b2dd46d001_1_29"/>
            <p:cNvSpPr txBox="1"/>
            <p:nvPr/>
          </p:nvSpPr>
          <p:spPr>
            <a:xfrm>
              <a:off x="2113657" y="4799963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금리가 상승에 따른 집값의 변화</a:t>
              </a:r>
              <a:endParaRPr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34" name="Google Shape;434;g2b2dd46d001_1_29"/>
            <p:cNvSpPr txBox="1"/>
            <p:nvPr/>
          </p:nvSpPr>
          <p:spPr>
            <a:xfrm>
              <a:off x="2113658" y="4588114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[대출금리]</a:t>
              </a:r>
              <a:endParaRPr sz="1200">
                <a:solidFill>
                  <a:srgbClr val="59595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435" name="Google Shape;435;g2b2dd46d001_1_29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3-4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결과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36" name="Google Shape;436;g2b2dd46d001_1_29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2dd46d001_1_4"/>
          <p:cNvSpPr txBox="1"/>
          <p:nvPr/>
        </p:nvSpPr>
        <p:spPr>
          <a:xfrm>
            <a:off x="196600" y="2045425"/>
            <a:ext cx="2296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</a:rPr>
              <a:t>낮은 Target값을 잘 맞추도록 모델링하면 LB 가 높아진다?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b2dd46d001_1_4"/>
          <p:cNvSpPr txBox="1"/>
          <p:nvPr/>
        </p:nvSpPr>
        <p:spPr>
          <a:xfrm>
            <a:off x="47250" y="3061225"/>
            <a:ext cx="34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43" name="Google Shape;443;g2b2dd46d001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311" y="2848875"/>
            <a:ext cx="5544176" cy="180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b2dd46d001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163" y="725385"/>
            <a:ext cx="5544233" cy="180468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b2dd46d001_1_4"/>
          <p:cNvSpPr txBox="1"/>
          <p:nvPr/>
        </p:nvSpPr>
        <p:spPr>
          <a:xfrm>
            <a:off x="3491850" y="2482300"/>
            <a:ext cx="2430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높은 전용면적을 모두 제거한 모델</a:t>
            </a:r>
            <a:endParaRPr sz="11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46" name="Google Shape;446;g2b2dd46d001_1_4"/>
          <p:cNvSpPr txBox="1"/>
          <p:nvPr/>
        </p:nvSpPr>
        <p:spPr>
          <a:xfrm>
            <a:off x="3594000" y="4600300"/>
            <a:ext cx="30243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높은 전용면적을 모두 제거하지 않은 모델</a:t>
            </a:r>
            <a:endParaRPr sz="11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47" name="Google Shape;447;g2b2dd46d001_1_4"/>
          <p:cNvSpPr txBox="1"/>
          <p:nvPr/>
        </p:nvSpPr>
        <p:spPr>
          <a:xfrm>
            <a:off x="55050" y="816950"/>
            <a:ext cx="2893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검증기간: 2023.01~2023.06 </a:t>
            </a:r>
            <a:endParaRPr b="1" sz="1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8" name="Google Shape;448;g2b2dd46d001_1_4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3-5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의문점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9" name="Google Shape;449;g2b2dd46d001_1_4"/>
          <p:cNvSpPr txBox="1"/>
          <p:nvPr/>
        </p:nvSpPr>
        <p:spPr>
          <a:xfrm>
            <a:off x="4301950" y="1006675"/>
            <a:ext cx="2139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=&gt; CV: 40662.7468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=&gt; LB: 97639.9033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0" name="Google Shape;450;g2b2dd46d001_1_4"/>
          <p:cNvSpPr txBox="1"/>
          <p:nvPr/>
        </p:nvSpPr>
        <p:spPr>
          <a:xfrm>
            <a:off x="4451450" y="3193050"/>
            <a:ext cx="2233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=&gt; CV: 13223.2558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=&gt; LB: 105566.1142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1" name="Google Shape;451;g2b2dd46d001_1_4"/>
          <p:cNvSpPr/>
          <p:nvPr/>
        </p:nvSpPr>
        <p:spPr>
          <a:xfrm>
            <a:off x="2547750" y="2397450"/>
            <a:ext cx="4011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b2dd46d001_1_4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>
            <p:ph idx="4294967295" type="title"/>
          </p:nvPr>
        </p:nvSpPr>
        <p:spPr>
          <a:xfrm>
            <a:off x="1619700" y="172600"/>
            <a:ext cx="7524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375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Content</a:t>
            </a:r>
            <a:endParaRPr sz="3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1619700" y="839850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2415983" y="839850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763106" y="839860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2731637" y="940070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팀원 소개</a:t>
            </a:r>
            <a:endParaRPr sz="16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1619700" y="1428745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2415983" y="1428745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692331" y="1495404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1</a:t>
            </a: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2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2731627" y="1502927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대회 소개</a:t>
            </a:r>
            <a:endParaRPr sz="16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619700" y="2017639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2415983" y="2017639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1692331" y="2084299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2</a:t>
            </a: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3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2731631" y="2091819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EDA &amp; Feature Engineering</a:t>
            </a:r>
            <a:endParaRPr sz="16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1619700" y="2606534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415983" y="2606534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1692331" y="2673194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3</a:t>
            </a: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4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2731627" y="2680730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Modeling</a:t>
            </a:r>
            <a:endParaRPr sz="16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1619700" y="3195428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2415983" y="3195428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1692331" y="3262087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4</a:t>
            </a: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5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2764713" y="3269623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결과</a:t>
            </a:r>
            <a:endParaRPr sz="16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1619700" y="3784322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415983" y="3784322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1692331" y="3850982"/>
            <a:ext cx="5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5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2767692" y="3858515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회고</a:t>
            </a:r>
            <a:endParaRPr sz="16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619700" y="4373222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1728681" y="4439857"/>
            <a:ext cx="5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6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2381558" y="4373222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2730304" y="4429065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Appendix</a:t>
            </a:r>
            <a:endParaRPr sz="16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2dd46d001_1_61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g2b2dd46d001_1_61"/>
          <p:cNvPicPr preferRelativeResize="0"/>
          <p:nvPr/>
        </p:nvPicPr>
        <p:blipFill rotWithShape="1">
          <a:blip r:embed="rId3">
            <a:alphaModFix/>
          </a:blip>
          <a:srcRect b="0" l="2657" r="0" t="1931"/>
          <a:stretch/>
        </p:blipFill>
        <p:spPr>
          <a:xfrm>
            <a:off x="4670125" y="2737850"/>
            <a:ext cx="4161226" cy="240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b2dd46d001_1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075" y="0"/>
            <a:ext cx="4229251" cy="25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b2dd46d001_1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25" y="773725"/>
            <a:ext cx="4105275" cy="34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b2dd46d001_1_61"/>
          <p:cNvSpPr txBox="1"/>
          <p:nvPr/>
        </p:nvSpPr>
        <p:spPr>
          <a:xfrm>
            <a:off x="55050" y="4191875"/>
            <a:ext cx="4802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멘토링 및 검증 결과를 분석해보았더니 리더보드가 shake up 되어있어서, 특정 구 혹은 낮은 가격들의 데이터만 퍼블릭 리더보드에 공개되어 있을 수도 있다고 생각하여, 리더보드가 아닌 로컬상에서 가장 좋았던 모델의 결과를 제출</a:t>
            </a:r>
            <a:endParaRPr sz="12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62" name="Google Shape;462;g2b2dd46d001_1_61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3-5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의문점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68b116b66_1_182"/>
          <p:cNvSpPr/>
          <p:nvPr/>
        </p:nvSpPr>
        <p:spPr>
          <a:xfrm>
            <a:off x="0" y="-150"/>
            <a:ext cx="3374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g2668b116b66_1_182"/>
          <p:cNvGrpSpPr/>
          <p:nvPr/>
        </p:nvGrpSpPr>
        <p:grpSpPr>
          <a:xfrm>
            <a:off x="-469156" y="2210585"/>
            <a:ext cx="7345500" cy="881243"/>
            <a:chOff x="-483010" y="1953186"/>
            <a:chExt cx="7345500" cy="881243"/>
          </a:xfrm>
        </p:grpSpPr>
        <p:sp>
          <p:nvSpPr>
            <p:cNvPr id="469" name="Google Shape;469;g2668b116b66_1_182"/>
            <p:cNvSpPr txBox="1"/>
            <p:nvPr/>
          </p:nvSpPr>
          <p:spPr>
            <a:xfrm>
              <a:off x="2253890" y="2557829"/>
              <a:ext cx="46086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668b116b66_1_182"/>
            <p:cNvSpPr txBox="1"/>
            <p:nvPr/>
          </p:nvSpPr>
          <p:spPr>
            <a:xfrm>
              <a:off x="-483010" y="1953186"/>
              <a:ext cx="4608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b="1" lang="en-US" sz="3600">
                  <a:solidFill>
                    <a:schemeClr val="lt1"/>
                  </a:solidFill>
                </a:rPr>
                <a:t>최종 순위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g2668b116b66_1_182"/>
          <p:cNvSpPr/>
          <p:nvPr/>
        </p:nvSpPr>
        <p:spPr>
          <a:xfrm>
            <a:off x="425573" y="2265655"/>
            <a:ext cx="286710" cy="361504"/>
          </a:xfrm>
          <a:custGeom>
            <a:rect b="b" l="l" r="r" t="t"/>
            <a:pathLst>
              <a:path extrusionOk="0" h="3213371" w="254853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g2668b116b66_1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100" y="196600"/>
            <a:ext cx="5769899" cy="36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668b116b66_1_182"/>
          <p:cNvSpPr/>
          <p:nvPr/>
        </p:nvSpPr>
        <p:spPr>
          <a:xfrm>
            <a:off x="3374100" y="228075"/>
            <a:ext cx="5769900" cy="76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668b116b66_1_182"/>
          <p:cNvSpPr txBox="1"/>
          <p:nvPr/>
        </p:nvSpPr>
        <p:spPr>
          <a:xfrm>
            <a:off x="3413275" y="3955925"/>
            <a:ext cx="80613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예상했던 것과 달리,</a:t>
            </a:r>
            <a:endParaRPr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Public 리더보드와 Private 리더보드상의 점수 차이가 없었으며, </a:t>
            </a:r>
            <a:endParaRPr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9위를 기록하며 대회를 마무리하였다…</a:t>
            </a:r>
            <a:endParaRPr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4"/>
          <p:cNvGrpSpPr/>
          <p:nvPr/>
        </p:nvGrpSpPr>
        <p:grpSpPr>
          <a:xfrm>
            <a:off x="2302379" y="2436987"/>
            <a:ext cx="4529762" cy="1126472"/>
            <a:chOff x="3714846" y="1465046"/>
            <a:chExt cx="4529762" cy="1126472"/>
          </a:xfrm>
        </p:grpSpPr>
        <p:sp>
          <p:nvSpPr>
            <p:cNvPr id="480" name="Google Shape;480;p4"/>
            <p:cNvSpPr txBox="1"/>
            <p:nvPr/>
          </p:nvSpPr>
          <p:spPr>
            <a:xfrm>
              <a:off x="3714846" y="2283718"/>
              <a:ext cx="45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 txBox="1"/>
            <p:nvPr/>
          </p:nvSpPr>
          <p:spPr>
            <a:xfrm>
              <a:off x="3714909" y="1465046"/>
              <a:ext cx="4529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3600"/>
                <a:buFont typeface="Arial"/>
                <a:buNone/>
              </a:pPr>
              <a:r>
                <a:rPr b="1" lang="en-US" sz="3600">
                  <a:solidFill>
                    <a:schemeClr val="accent5"/>
                  </a:solidFill>
                </a:rPr>
                <a:t>감사합니다</a:t>
              </a:r>
              <a:endParaRPr b="1" sz="3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4"/>
          <p:cNvSpPr txBox="1"/>
          <p:nvPr/>
        </p:nvSpPr>
        <p:spPr>
          <a:xfrm>
            <a:off x="3225998" y="2102370"/>
            <a:ext cx="266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"/>
          <p:cNvSpPr/>
          <p:nvPr/>
        </p:nvSpPr>
        <p:spPr>
          <a:xfrm>
            <a:off x="0" y="-150"/>
            <a:ext cx="3334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p3"/>
          <p:cNvGrpSpPr/>
          <p:nvPr/>
        </p:nvGrpSpPr>
        <p:grpSpPr>
          <a:xfrm>
            <a:off x="-366856" y="2227885"/>
            <a:ext cx="7243200" cy="863943"/>
            <a:chOff x="-380710" y="1970486"/>
            <a:chExt cx="7243200" cy="863943"/>
          </a:xfrm>
        </p:grpSpPr>
        <p:sp>
          <p:nvSpPr>
            <p:cNvPr id="489" name="Google Shape;489;p3"/>
            <p:cNvSpPr txBox="1"/>
            <p:nvPr/>
          </p:nvSpPr>
          <p:spPr>
            <a:xfrm>
              <a:off x="2253890" y="2557829"/>
              <a:ext cx="46086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"/>
            <p:cNvSpPr txBox="1"/>
            <p:nvPr/>
          </p:nvSpPr>
          <p:spPr>
            <a:xfrm>
              <a:off x="-380710" y="1970486"/>
              <a:ext cx="4608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b="1" lang="en-US" sz="3600">
                  <a:solidFill>
                    <a:schemeClr val="lt1"/>
                  </a:solidFill>
                </a:rPr>
                <a:t>Appendix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3"/>
          <p:cNvSpPr/>
          <p:nvPr/>
        </p:nvSpPr>
        <p:spPr>
          <a:xfrm>
            <a:off x="133698" y="2153925"/>
            <a:ext cx="593809" cy="674288"/>
          </a:xfrm>
          <a:custGeom>
            <a:rect b="b" l="l" r="r" t="t"/>
            <a:pathLst>
              <a:path extrusionOk="0" h="3173121" w="2969045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"/>
          <p:cNvSpPr txBox="1"/>
          <p:nvPr/>
        </p:nvSpPr>
        <p:spPr>
          <a:xfrm>
            <a:off x="3602000" y="2265025"/>
            <a:ext cx="41055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en-US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외부 데이터 출처 및 EDA 사진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2dd46bdb4_0_33"/>
          <p:cNvSpPr txBox="1"/>
          <p:nvPr/>
        </p:nvSpPr>
        <p:spPr>
          <a:xfrm>
            <a:off x="178525" y="229650"/>
            <a:ext cx="8685900" cy="4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외부 데이터 출처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실거래지수: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KOSIS국가통계포털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서울시 학교: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서울열린데이터광장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아파트 정보: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K-apt 공동주택관리정보시스템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금리: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한국은행경제통계시스템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가구총소득: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서울열린데이터광장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2b2dd46bdb4_1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5" y="65175"/>
            <a:ext cx="4138392" cy="19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b2dd46bdb4_1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850" y="105300"/>
            <a:ext cx="4600700" cy="19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b2dd46bdb4_1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25" y="2135875"/>
            <a:ext cx="4069319" cy="25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1062775" y="149400"/>
            <a:ext cx="7154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Our Team </a:t>
            </a:r>
            <a:endParaRPr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156" name="Google Shape;156;p6"/>
          <p:cNvGrpSpPr/>
          <p:nvPr/>
        </p:nvGrpSpPr>
        <p:grpSpPr>
          <a:xfrm>
            <a:off x="585676" y="2863930"/>
            <a:ext cx="1833986" cy="809708"/>
            <a:chOff x="3779911" y="3327771"/>
            <a:chExt cx="1584300" cy="809708"/>
          </a:xfrm>
        </p:grpSpPr>
        <p:sp>
          <p:nvSpPr>
            <p:cNvPr id="157" name="Google Shape;157;p6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김영천</a:t>
              </a:r>
              <a:endParaRPr/>
            </a:p>
          </p:txBody>
        </p:sp>
        <p:sp>
          <p:nvSpPr>
            <p:cNvPr id="158" name="Google Shape;158;p6"/>
            <p:cNvSpPr txBox="1"/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팀장</a:t>
              </a:r>
              <a:endParaRPr/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3779911" y="3860579"/>
              <a:ext cx="1584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나만 따르라.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6"/>
          <p:cNvGrpSpPr/>
          <p:nvPr/>
        </p:nvGrpSpPr>
        <p:grpSpPr>
          <a:xfrm>
            <a:off x="2627812" y="2863930"/>
            <a:ext cx="1833986" cy="809708"/>
            <a:chOff x="3779911" y="3327771"/>
            <a:chExt cx="1584300" cy="809708"/>
          </a:xfrm>
        </p:grpSpPr>
        <p:sp>
          <p:nvSpPr>
            <p:cNvPr id="161" name="Google Shape;161;p6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배창현</a:t>
              </a:r>
              <a:endParaRPr/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조원</a:t>
              </a:r>
              <a:endParaRPr/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3779911" y="3860579"/>
              <a:ext cx="1584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1등만 중요한 세상..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64" name="Google Shape;164;p6"/>
          <p:cNvGrpSpPr/>
          <p:nvPr/>
        </p:nvGrpSpPr>
        <p:grpSpPr>
          <a:xfrm>
            <a:off x="4669948" y="2863930"/>
            <a:ext cx="1833986" cy="809708"/>
            <a:chOff x="3779911" y="3327771"/>
            <a:chExt cx="1584300" cy="809708"/>
          </a:xfrm>
        </p:grpSpPr>
        <p:sp>
          <p:nvSpPr>
            <p:cNvPr id="165" name="Google Shape;165;p6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조예람</a:t>
              </a:r>
              <a:endParaRPr/>
            </a:p>
          </p:txBody>
        </p:sp>
        <p:sp>
          <p:nvSpPr>
            <p:cNvPr id="166" name="Google Shape;166;p6"/>
            <p:cNvSpPr txBox="1"/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조원</a:t>
              </a:r>
              <a:endParaRPr/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3779911" y="3860579"/>
              <a:ext cx="1584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yes sir ..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6"/>
          <p:cNvGrpSpPr/>
          <p:nvPr/>
        </p:nvGrpSpPr>
        <p:grpSpPr>
          <a:xfrm>
            <a:off x="6712084" y="2863930"/>
            <a:ext cx="1833986" cy="809708"/>
            <a:chOff x="3779911" y="3327771"/>
            <a:chExt cx="1584300" cy="809708"/>
          </a:xfrm>
        </p:grpSpPr>
        <p:sp>
          <p:nvSpPr>
            <p:cNvPr id="169" name="Google Shape;169;p6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김승호</a:t>
              </a:r>
              <a:endParaRPr/>
            </a:p>
          </p:txBody>
        </p:sp>
        <p:sp>
          <p:nvSpPr>
            <p:cNvPr id="170" name="Google Shape;170;p6"/>
            <p:cNvSpPr txBox="1"/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조원</a:t>
              </a:r>
              <a:endParaRPr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3779911" y="3860579"/>
              <a:ext cx="1584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" name="Google Shape;172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07" l="0" r="0" t="12507"/>
          <a:stretch/>
        </p:blipFill>
        <p:spPr>
          <a:xfrm>
            <a:off x="825475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73" name="Google Shape;173;p6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452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74" name="Google Shape;174;p6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9429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75" name="Google Shape;175;p6"/>
          <p:cNvSpPr/>
          <p:nvPr>
            <p:ph idx="3" type="pic"/>
          </p:nvPr>
        </p:nvSpPr>
        <p:spPr>
          <a:xfrm>
            <a:off x="6966407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g2b2dd46bdb4_2_127"/>
          <p:cNvGrpSpPr/>
          <p:nvPr/>
        </p:nvGrpSpPr>
        <p:grpSpPr>
          <a:xfrm>
            <a:off x="4850400" y="944700"/>
            <a:ext cx="3681600" cy="3558900"/>
            <a:chOff x="5079000" y="897725"/>
            <a:chExt cx="3681600" cy="3558900"/>
          </a:xfrm>
        </p:grpSpPr>
        <p:sp>
          <p:nvSpPr>
            <p:cNvPr id="181" name="Google Shape;181;g2b2dd46bdb4_2_127"/>
            <p:cNvSpPr/>
            <p:nvPr/>
          </p:nvSpPr>
          <p:spPr>
            <a:xfrm>
              <a:off x="5079000" y="897725"/>
              <a:ext cx="3681600" cy="35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2" name="Google Shape;182;g2b2dd46bdb4_2_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8125" y="1600375"/>
              <a:ext cx="2863350" cy="89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g2b2dd46bdb4_2_127"/>
            <p:cNvSpPr txBox="1"/>
            <p:nvPr/>
          </p:nvSpPr>
          <p:spPr>
            <a:xfrm>
              <a:off x="5079000" y="2647950"/>
              <a:ext cx="3681600" cy="16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평균제곱근 오차(RMSE)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endParaRPr sz="12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- 예측값과 실제값의 차이를 제곱하여 평균한 값의 제곱근</a:t>
              </a:r>
              <a:endParaRPr sz="12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- 모든 오차를 동일하게 취급하는 대신, 큰 오차에 더 큰 가중치를 부여함</a:t>
              </a:r>
              <a:endParaRPr sz="12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184" name="Google Shape;184;g2b2dd46bdb4_2_127"/>
            <p:cNvSpPr txBox="1"/>
            <p:nvPr/>
          </p:nvSpPr>
          <p:spPr>
            <a:xfrm>
              <a:off x="5079000" y="897725"/>
              <a:ext cx="3681600" cy="38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chemeClr val="dk1"/>
                  </a:solidFill>
                </a:rPr>
                <a:t>평가지표</a:t>
              </a:r>
              <a:endParaRPr/>
            </a:p>
          </p:txBody>
        </p:sp>
      </p:grpSp>
      <p:grpSp>
        <p:nvGrpSpPr>
          <p:cNvPr id="185" name="Google Shape;185;g2b2dd46bdb4_2_127"/>
          <p:cNvGrpSpPr/>
          <p:nvPr/>
        </p:nvGrpSpPr>
        <p:grpSpPr>
          <a:xfrm>
            <a:off x="592925" y="944700"/>
            <a:ext cx="3681600" cy="3558900"/>
            <a:chOff x="592925" y="897725"/>
            <a:chExt cx="3681600" cy="3558900"/>
          </a:xfrm>
        </p:grpSpPr>
        <p:sp>
          <p:nvSpPr>
            <p:cNvPr id="186" name="Google Shape;186;g2b2dd46bdb4_2_127"/>
            <p:cNvSpPr/>
            <p:nvPr/>
          </p:nvSpPr>
          <p:spPr>
            <a:xfrm>
              <a:off x="592925" y="897725"/>
              <a:ext cx="3681600" cy="35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2b2dd46bdb4_2_127"/>
            <p:cNvSpPr txBox="1"/>
            <p:nvPr/>
          </p:nvSpPr>
          <p:spPr>
            <a:xfrm>
              <a:off x="689375" y="1522175"/>
              <a:ext cx="3488700" cy="26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기간 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2024.01.15 ~ 2024.01.25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소개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서울의 아파트 실거래가를 효과적으로 예측하는 모델을 개발하는 대회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목표</a:t>
              </a:r>
              <a:endParaRPr sz="12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정확하</a:t>
              </a:r>
              <a:r>
                <a:rPr lang="en-US" sz="12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고 일반화된 모델을 개발하여 아파트 시장의 동향을 미리 예측한다. 이를 통해 부동산 관련 의사 결정을 돕고, 효율적인 거래를 촉진한다.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188" name="Google Shape;188;g2b2dd46bdb4_2_127"/>
            <p:cNvSpPr txBox="1"/>
            <p:nvPr/>
          </p:nvSpPr>
          <p:spPr>
            <a:xfrm>
              <a:off x="592925" y="897725"/>
              <a:ext cx="3681600" cy="38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chemeClr val="dk1"/>
                  </a:solidFill>
                </a:rPr>
                <a:t>Overview</a:t>
              </a:r>
              <a:endParaRPr/>
            </a:p>
          </p:txBody>
        </p:sp>
      </p:grpSp>
      <p:sp>
        <p:nvSpPr>
          <p:cNvPr id="189" name="Google Shape;189;g2b2dd46bdb4_2_127"/>
          <p:cNvSpPr txBox="1"/>
          <p:nvPr>
            <p:ph type="title"/>
          </p:nvPr>
        </p:nvSpPr>
        <p:spPr>
          <a:xfrm>
            <a:off x="0" y="133700"/>
            <a:ext cx="2364300" cy="42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대회 소개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0" name="Google Shape;190;g2b2dd46bdb4_2_127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g2b2dd46bdb4_2_84"/>
          <p:cNvGrpSpPr/>
          <p:nvPr/>
        </p:nvGrpSpPr>
        <p:grpSpPr>
          <a:xfrm>
            <a:off x="-148089" y="1615029"/>
            <a:ext cx="3341643" cy="3341643"/>
            <a:chOff x="150236" y="1531141"/>
            <a:chExt cx="3341643" cy="3341643"/>
          </a:xfrm>
        </p:grpSpPr>
        <p:sp>
          <p:nvSpPr>
            <p:cNvPr id="196" name="Google Shape;196;g2b2dd46bdb4_2_84"/>
            <p:cNvSpPr/>
            <p:nvPr/>
          </p:nvSpPr>
          <p:spPr>
            <a:xfrm flipH="1" rot="2700000">
              <a:off x="1033585" y="1626537"/>
              <a:ext cx="1574945" cy="3150852"/>
            </a:xfrm>
            <a:custGeom>
              <a:rect b="b" l="l" r="r" t="t"/>
              <a:pathLst>
                <a:path extrusionOk="0" h="3149101" w="1574070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2b2dd46bdb4_2_84"/>
            <p:cNvSpPr/>
            <p:nvPr/>
          </p:nvSpPr>
          <p:spPr>
            <a:xfrm flipH="1" rot="-8100000">
              <a:off x="299296" y="4293764"/>
              <a:ext cx="528209" cy="301652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:\KBM-정애\014-Fullppt\PNG이미지\지구본.png" id="198" name="Google Shape;198;g2b2dd46bdb4_2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716" y="2160263"/>
            <a:ext cx="1236428" cy="1238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b2dd46bdb4_2_84"/>
          <p:cNvSpPr/>
          <p:nvPr/>
        </p:nvSpPr>
        <p:spPr>
          <a:xfrm>
            <a:off x="2693055" y="2916556"/>
            <a:ext cx="656700" cy="656700"/>
          </a:xfrm>
          <a:prstGeom prst="ellipse">
            <a:avLst/>
          </a:prstGeom>
          <a:solidFill>
            <a:srgbClr val="FFE5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b2dd46bdb4_2_84"/>
          <p:cNvSpPr/>
          <p:nvPr/>
        </p:nvSpPr>
        <p:spPr>
          <a:xfrm>
            <a:off x="1933415" y="1403040"/>
            <a:ext cx="656700" cy="656700"/>
          </a:xfrm>
          <a:prstGeom prst="ellipse">
            <a:avLst/>
          </a:prstGeom>
          <a:solidFill>
            <a:srgbClr val="EA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b2dd46bdb4_2_84"/>
          <p:cNvSpPr/>
          <p:nvPr/>
        </p:nvSpPr>
        <p:spPr>
          <a:xfrm>
            <a:off x="1933415" y="3447725"/>
            <a:ext cx="656700" cy="656700"/>
          </a:xfrm>
          <a:prstGeom prst="ellipse">
            <a:avLst/>
          </a:prstGeom>
          <a:solidFill>
            <a:srgbClr val="CFE2F3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b2dd46bdb4_2_84"/>
          <p:cNvSpPr/>
          <p:nvPr/>
        </p:nvSpPr>
        <p:spPr>
          <a:xfrm>
            <a:off x="2693055" y="1982965"/>
            <a:ext cx="656700" cy="656700"/>
          </a:xfrm>
          <a:prstGeom prst="ellipse">
            <a:avLst/>
          </a:prstGeom>
          <a:solidFill>
            <a:srgbClr val="F9CB9C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g2b2dd46bdb4_2_84"/>
          <p:cNvGrpSpPr/>
          <p:nvPr/>
        </p:nvGrpSpPr>
        <p:grpSpPr>
          <a:xfrm>
            <a:off x="3021344" y="1051965"/>
            <a:ext cx="4895988" cy="708287"/>
            <a:chOff x="7227665" y="933126"/>
            <a:chExt cx="1439700" cy="708287"/>
          </a:xfrm>
        </p:grpSpPr>
        <p:sp>
          <p:nvSpPr>
            <p:cNvPr id="204" name="Google Shape;204;g2b2dd46bdb4_2_84"/>
            <p:cNvSpPr txBox="1"/>
            <p:nvPr/>
          </p:nvSpPr>
          <p:spPr>
            <a:xfrm>
              <a:off x="7227665" y="933126"/>
              <a:ext cx="1439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Train Data</a:t>
              </a:r>
              <a:endParaRPr b="1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05" name="Google Shape;205;g2b2dd46bdb4_2_84"/>
            <p:cNvSpPr txBox="1"/>
            <p:nvPr/>
          </p:nvSpPr>
          <p:spPr>
            <a:xfrm>
              <a:off x="7227665" y="1179713"/>
              <a:ext cx="143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2007년 1월 1일 ~ 2023년 6월 30일까지의 거래금액 데이터</a:t>
              </a:r>
              <a:b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</a:b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총 1,118,882개. 52 칼럼</a:t>
              </a: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endParaRPr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206" name="Google Shape;206;g2b2dd46bdb4_2_84"/>
          <p:cNvGrpSpPr/>
          <p:nvPr/>
        </p:nvGrpSpPr>
        <p:grpSpPr>
          <a:xfrm>
            <a:off x="2903644" y="3917239"/>
            <a:ext cx="4895988" cy="723587"/>
            <a:chOff x="7125833" y="965926"/>
            <a:chExt cx="1439700" cy="723587"/>
          </a:xfrm>
        </p:grpSpPr>
        <p:sp>
          <p:nvSpPr>
            <p:cNvPr id="207" name="Google Shape;207;g2b2dd46bdb4_2_84"/>
            <p:cNvSpPr txBox="1"/>
            <p:nvPr/>
          </p:nvSpPr>
          <p:spPr>
            <a:xfrm>
              <a:off x="7125833" y="965926"/>
              <a:ext cx="1439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외부 데이터</a:t>
              </a:r>
              <a:endParaRPr b="1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08" name="Google Shape;208;g2b2dd46bdb4_2_84"/>
            <p:cNvSpPr txBox="1"/>
            <p:nvPr/>
          </p:nvSpPr>
          <p:spPr>
            <a:xfrm>
              <a:off x="7125833" y="1212513"/>
              <a:ext cx="1439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금리</a:t>
              </a: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, 서울시학교정보, 아파트 관리 정보, 가구 총 소득 데이터 </a:t>
              </a:r>
              <a:endParaRPr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209" name="Google Shape;209;g2b2dd46bdb4_2_84"/>
          <p:cNvGrpSpPr/>
          <p:nvPr/>
        </p:nvGrpSpPr>
        <p:grpSpPr>
          <a:xfrm>
            <a:off x="3583449" y="2987556"/>
            <a:ext cx="4895988" cy="708287"/>
            <a:chOff x="7091582" y="1005801"/>
            <a:chExt cx="1439700" cy="708287"/>
          </a:xfrm>
        </p:grpSpPr>
        <p:sp>
          <p:nvSpPr>
            <p:cNvPr id="210" name="Google Shape;210;g2b2dd46bdb4_2_84"/>
            <p:cNvSpPr txBox="1"/>
            <p:nvPr/>
          </p:nvSpPr>
          <p:spPr>
            <a:xfrm>
              <a:off x="7091582" y="1005801"/>
              <a:ext cx="1439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Train Station &amp; Bus Station</a:t>
              </a:r>
              <a:endParaRPr b="1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11" name="Google Shape;211;g2b2dd46bdb4_2_84"/>
            <p:cNvSpPr txBox="1"/>
            <p:nvPr/>
          </p:nvSpPr>
          <p:spPr>
            <a:xfrm>
              <a:off x="7091582" y="1252388"/>
              <a:ext cx="143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서울시 지하철역 데이터 &amp;</a:t>
              </a: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서울시 버스정류장 데이터</a:t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역사, </a:t>
              </a: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정류소명, </a:t>
              </a: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호선, 위도, 경도</a:t>
              </a:r>
              <a:endParaRPr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212" name="Google Shape;212;g2b2dd46bdb4_2_84"/>
          <p:cNvSpPr txBox="1"/>
          <p:nvPr/>
        </p:nvSpPr>
        <p:spPr>
          <a:xfrm>
            <a:off x="2026465" y="1577500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13" name="Google Shape;213;g2b2dd46bdb4_2_84"/>
          <p:cNvSpPr txBox="1"/>
          <p:nvPr/>
        </p:nvSpPr>
        <p:spPr>
          <a:xfrm>
            <a:off x="2786105" y="2157426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14" name="Google Shape;214;g2b2dd46bdb4_2_84"/>
          <p:cNvSpPr txBox="1"/>
          <p:nvPr/>
        </p:nvSpPr>
        <p:spPr>
          <a:xfrm>
            <a:off x="2786105" y="3091016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215" name="Google Shape;215;g2b2dd46bdb4_2_84"/>
          <p:cNvSpPr txBox="1"/>
          <p:nvPr/>
        </p:nvSpPr>
        <p:spPr>
          <a:xfrm>
            <a:off x="2026465" y="3628453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16" name="Google Shape;216;g2b2dd46bdb4_2_84"/>
          <p:cNvSpPr txBox="1"/>
          <p:nvPr>
            <p:ph type="title"/>
          </p:nvPr>
        </p:nvSpPr>
        <p:spPr>
          <a:xfrm>
            <a:off x="0" y="133700"/>
            <a:ext cx="2364300" cy="42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2-1. 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217" name="Google Shape;217;g2b2dd46bdb4_2_84"/>
          <p:cNvGrpSpPr/>
          <p:nvPr/>
        </p:nvGrpSpPr>
        <p:grpSpPr>
          <a:xfrm>
            <a:off x="3583444" y="1981653"/>
            <a:ext cx="4895988" cy="708287"/>
            <a:chOff x="7132456" y="1121126"/>
            <a:chExt cx="1439700" cy="708287"/>
          </a:xfrm>
        </p:grpSpPr>
        <p:sp>
          <p:nvSpPr>
            <p:cNvPr id="218" name="Google Shape;218;g2b2dd46bdb4_2_84"/>
            <p:cNvSpPr txBox="1"/>
            <p:nvPr/>
          </p:nvSpPr>
          <p:spPr>
            <a:xfrm>
              <a:off x="7132456" y="1121126"/>
              <a:ext cx="1439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Test</a:t>
              </a:r>
              <a:r>
                <a:rPr b="1"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Data</a:t>
              </a:r>
              <a:endParaRPr b="1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19" name="Google Shape;219;g2b2dd46bdb4_2_84"/>
            <p:cNvSpPr txBox="1"/>
            <p:nvPr/>
          </p:nvSpPr>
          <p:spPr>
            <a:xfrm>
              <a:off x="7132456" y="1367713"/>
              <a:ext cx="143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2023년 7월 1일 ~ 2023년 9월 26일까지의 거래금액 데이터</a:t>
              </a:r>
              <a:b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</a:br>
              <a:r>
                <a:rPr lang="en-US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총 9272개, 51 칼럼  </a:t>
              </a:r>
              <a:endParaRPr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220" name="Google Shape;220;g2b2dd46bdb4_2_84"/>
          <p:cNvSpPr/>
          <p:nvPr/>
        </p:nvSpPr>
        <p:spPr>
          <a:xfrm>
            <a:off x="7875" y="563000"/>
            <a:ext cx="9144000" cy="34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2668b116b66_1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613" y="950800"/>
            <a:ext cx="4915674" cy="2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668b116b66_1_156"/>
          <p:cNvSpPr txBox="1"/>
          <p:nvPr>
            <p:ph idx="4294967295" type="title"/>
          </p:nvPr>
        </p:nvSpPr>
        <p:spPr>
          <a:xfrm>
            <a:off x="55050" y="120400"/>
            <a:ext cx="2364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2-1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27" name="Google Shape;227;g2668b116b66_1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425" y="1348638"/>
            <a:ext cx="4122945" cy="25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668b116b66_1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350" y="2146225"/>
            <a:ext cx="3648924" cy="21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668b116b66_1_156"/>
          <p:cNvSpPr txBox="1"/>
          <p:nvPr/>
        </p:nvSpPr>
        <p:spPr>
          <a:xfrm>
            <a:off x="55050" y="2146225"/>
            <a:ext cx="4239000" cy="28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각 변수에 대한 실거래가 평균을 확인하여, 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전용면적</a:t>
            </a: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, </a:t>
            </a:r>
            <a:r>
              <a:rPr i="1"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계약년도</a:t>
            </a: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, </a:t>
            </a:r>
            <a:r>
              <a:rPr i="1"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건축년도</a:t>
            </a: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, </a:t>
            </a:r>
            <a:r>
              <a:rPr i="1"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아파트의 위치</a:t>
            </a:r>
            <a:endParaRPr i="1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 실거래가에 눈에 띄게영향을 끼치는 것을 확인하였고, 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이러한 변수를 위주로 파생컬럼을 추가하고자 하였다. 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또한 대다수가 결측치이고, 실거래가와 의미없어보이는 홈페이지, 전화번호 등의 변수를 제거하였다.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30" name="Google Shape;230;g2668b116b66_1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5" y="683400"/>
            <a:ext cx="3924450" cy="16369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668b116b66_1_156"/>
          <p:cNvSpPr/>
          <p:nvPr/>
        </p:nvSpPr>
        <p:spPr>
          <a:xfrm>
            <a:off x="7875" y="563000"/>
            <a:ext cx="9144000" cy="34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g2b2dd46d001_1_67"/>
          <p:cNvGrpSpPr/>
          <p:nvPr/>
        </p:nvGrpSpPr>
        <p:grpSpPr>
          <a:xfrm>
            <a:off x="2333531" y="3395160"/>
            <a:ext cx="2030162" cy="673540"/>
            <a:chOff x="1772021" y="4283323"/>
            <a:chExt cx="3647434" cy="673540"/>
          </a:xfrm>
        </p:grpSpPr>
        <p:sp>
          <p:nvSpPr>
            <p:cNvPr id="237" name="Google Shape;237;g2b2dd46d001_1_67"/>
            <p:cNvSpPr txBox="1"/>
            <p:nvPr/>
          </p:nvSpPr>
          <p:spPr>
            <a:xfrm>
              <a:off x="1772055" y="44951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대체로 전용면적이 높은 </a:t>
              </a:r>
              <a:endParaRPr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세대가 비율적으로 많음</a:t>
              </a:r>
              <a:endParaRPr/>
            </a:p>
          </p:txBody>
        </p:sp>
        <p:sp>
          <p:nvSpPr>
            <p:cNvPr id="238" name="Google Shape;238;g2b2dd46d001_1_67"/>
            <p:cNvSpPr txBox="1"/>
            <p:nvPr/>
          </p:nvSpPr>
          <p:spPr>
            <a:xfrm>
              <a:off x="1772021" y="4283323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아파트별로 샘플링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g2b2dd46d001_1_67"/>
          <p:cNvGrpSpPr/>
          <p:nvPr/>
        </p:nvGrpSpPr>
        <p:grpSpPr>
          <a:xfrm>
            <a:off x="3027778" y="1596301"/>
            <a:ext cx="2440841" cy="629074"/>
            <a:chOff x="1655311" y="4327789"/>
            <a:chExt cx="3647401" cy="629074"/>
          </a:xfrm>
        </p:grpSpPr>
        <p:sp>
          <p:nvSpPr>
            <p:cNvPr id="240" name="Google Shape;240;g2b2dd46d001_1_67"/>
            <p:cNvSpPr txBox="1"/>
            <p:nvPr/>
          </p:nvSpPr>
          <p:spPr>
            <a:xfrm>
              <a:off x="1655311" y="44951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대체로 전용면적이 큰 아파트에 대한 에러가 높음</a:t>
              </a:r>
              <a:endParaRPr/>
            </a:p>
          </p:txBody>
        </p:sp>
        <p:sp>
          <p:nvSpPr>
            <p:cNvPr id="241" name="Google Shape;241;g2b2dd46d001_1_67"/>
            <p:cNvSpPr txBox="1"/>
            <p:nvPr/>
          </p:nvSpPr>
          <p:spPr>
            <a:xfrm>
              <a:off x="1655312" y="4327789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모델학습 후 오차가 큰 Top100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2" name="Google Shape;242;g2b2dd46d001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784150"/>
            <a:ext cx="2653798" cy="23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b2dd46d001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025" y="3006401"/>
            <a:ext cx="2180351" cy="192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b2dd46d001_1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700" y="3050000"/>
            <a:ext cx="2081528" cy="18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b2dd46d001_1_67"/>
          <p:cNvSpPr txBox="1"/>
          <p:nvPr>
            <p:ph idx="4294967295" type="title"/>
          </p:nvPr>
        </p:nvSpPr>
        <p:spPr>
          <a:xfrm>
            <a:off x="55050" y="120400"/>
            <a:ext cx="2364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2-1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6" name="Google Shape;246;g2b2dd46d001_1_67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b2dd46d001_1_151"/>
          <p:cNvPicPr preferRelativeResize="0"/>
          <p:nvPr/>
        </p:nvPicPr>
        <p:blipFill rotWithShape="1">
          <a:blip r:embed="rId3">
            <a:alphaModFix/>
          </a:blip>
          <a:srcRect b="0" l="3372" r="0" t="0"/>
          <a:stretch/>
        </p:blipFill>
        <p:spPr>
          <a:xfrm>
            <a:off x="4467475" y="810150"/>
            <a:ext cx="4201150" cy="28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b2dd46d001_1_151"/>
          <p:cNvSpPr txBox="1"/>
          <p:nvPr/>
        </p:nvSpPr>
        <p:spPr>
          <a:xfrm>
            <a:off x="352075" y="3659325"/>
            <a:ext cx="79464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거래가가 높은 아파트들이 상대적으로 분산이 높음.</a:t>
            </a:r>
            <a:endParaRPr sz="16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-&gt; 거래가가 높은 아파트들을 잘 맞추는 것이 중요하다고 생각</a:t>
            </a:r>
            <a:endParaRPr sz="16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3" name="Google Shape;253;g2b2dd46d001_1_151"/>
          <p:cNvSpPr txBox="1"/>
          <p:nvPr>
            <p:ph idx="4294967295" type="title"/>
          </p:nvPr>
        </p:nvSpPr>
        <p:spPr>
          <a:xfrm>
            <a:off x="55050" y="120400"/>
            <a:ext cx="2364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2-1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54" name="Google Shape;254;g2b2dd46d001_1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25" y="810150"/>
            <a:ext cx="4347949" cy="28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b2dd46d001_1_151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b2dd46bdb4_1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97" y="980197"/>
            <a:ext cx="1421225" cy="14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b2dd46bdb4_1_135"/>
          <p:cNvSpPr txBox="1"/>
          <p:nvPr/>
        </p:nvSpPr>
        <p:spPr>
          <a:xfrm>
            <a:off x="1714475" y="1203150"/>
            <a:ext cx="32088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Naver Cloud Platform- GeoCode API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경위도 결측치 처리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2" name="Google Shape;262;g2b2dd46bdb4_1_135"/>
          <p:cNvSpPr txBox="1"/>
          <p:nvPr/>
        </p:nvSpPr>
        <p:spPr>
          <a:xfrm>
            <a:off x="151700" y="2854375"/>
            <a:ext cx="30672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K-apt 주택관리정보시스템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분양형태,관리방식,복도유형,난방방식,전체동수, 전체세대수,건설사(시공사),시행사,세대전기계약방법,주차대수</a:t>
            </a:r>
            <a:endParaRPr sz="1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각 변수별 약 880,000개 결측치 처리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3" name="Google Shape;263;g2b2dd46bdb4_1_135"/>
          <p:cNvSpPr/>
          <p:nvPr/>
        </p:nvSpPr>
        <p:spPr>
          <a:xfrm>
            <a:off x="5192038" y="2308275"/>
            <a:ext cx="393300" cy="429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b2dd46bdb4_1_135"/>
          <p:cNvSpPr txBox="1"/>
          <p:nvPr/>
        </p:nvSpPr>
        <p:spPr>
          <a:xfrm>
            <a:off x="5922100" y="2060525"/>
            <a:ext cx="2469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범주형 변수: 구별 최빈값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연속형 변수: 구별 평균값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5" name="Google Shape;265;g2b2dd46bdb4_1_135"/>
          <p:cNvSpPr txBox="1"/>
          <p:nvPr>
            <p:ph idx="4294967295" type="title"/>
          </p:nvPr>
        </p:nvSpPr>
        <p:spPr>
          <a:xfrm>
            <a:off x="55050" y="120400"/>
            <a:ext cx="3436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2-2</a:t>
            </a: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Feature Engineering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6" name="Google Shape;266;g2b2dd46bdb4_1_135"/>
          <p:cNvSpPr/>
          <p:nvPr/>
        </p:nvSpPr>
        <p:spPr>
          <a:xfrm>
            <a:off x="7875" y="563000"/>
            <a:ext cx="9144000" cy="50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b2dd46bdb4_1_135"/>
          <p:cNvSpPr/>
          <p:nvPr/>
        </p:nvSpPr>
        <p:spPr>
          <a:xfrm flipH="1" rot="10800000">
            <a:off x="89500" y="2507171"/>
            <a:ext cx="4715700" cy="315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b2dd46bdb4_1_135"/>
          <p:cNvSpPr/>
          <p:nvPr/>
        </p:nvSpPr>
        <p:spPr>
          <a:xfrm rot="-4279827">
            <a:off x="4162828" y="3675401"/>
            <a:ext cx="834089" cy="1520277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g2b2dd46bdb4_1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038" y="2737575"/>
            <a:ext cx="1421225" cy="14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b2dd46bdb4_1_135"/>
          <p:cNvSpPr txBox="1"/>
          <p:nvPr/>
        </p:nvSpPr>
        <p:spPr>
          <a:xfrm>
            <a:off x="5433525" y="3570550"/>
            <a:ext cx="35637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일반관리-인원, 경비관리-인원, 청소관리-인원, 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지상 주차대수,  지하주차 대수, 차량 보유대수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전기-수전용량, 승강기, 최고층수, 지하층수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등의 컬럼 추가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2016-12-01T00:32:25Z</dcterms:created>
  <dc:creator>googleslidesppt.com;allppt.com</dc:creator>
</cp:coreProperties>
</file>